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70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71" r:id="rId15"/>
    <p:sldId id="269" r:id="rId16"/>
    <p:sldId id="25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391B970-3B11-464D-B02F-046920CD4088}">
          <p14:sldIdLst>
            <p14:sldId id="270"/>
            <p14:sldId id="256"/>
            <p14:sldId id="258"/>
            <p14:sldId id="259"/>
          </p14:sldIdLst>
        </p14:section>
        <p14:section name="Oddíl bez názvu" id="{E5F2F315-01F0-47CD-9083-039ACE0659B2}">
          <p14:sldIdLst>
            <p14:sldId id="260"/>
            <p14:sldId id="261"/>
            <p14:sldId id="262"/>
            <p14:sldId id="263"/>
            <p14:sldId id="265"/>
            <p14:sldId id="267"/>
            <p14:sldId id="264"/>
            <p14:sldId id="266"/>
            <p14:sldId id="268"/>
            <p14:sldId id="271"/>
            <p14:sldId id="26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Tomečková" initials="ET" lastIdx="0" clrIdx="0">
    <p:extLst>
      <p:ext uri="{19B8F6BF-5375-455C-9EA6-DF929625EA0E}">
        <p15:presenceInfo xmlns:p15="http://schemas.microsoft.com/office/powerpoint/2012/main" userId="218365c46f4acd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5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34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17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14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3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00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1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7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27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19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0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2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0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45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70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19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8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BFF59A-B443-4F8D-9609-DAF95E45C1F4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4055-E513-4CF9-B727-135EC1F1D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479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agrada_Fam%C3%ADlia#/media/File:Sagradafamilia-overview.jpg" TargetMode="External"/><Relationship Id="rId13" Type="http://schemas.openxmlformats.org/officeDocument/2006/relationships/hyperlink" Target="http://portugalsko.svetadily.cz/info/" TargetMode="External"/><Relationship Id="rId18" Type="http://schemas.openxmlformats.org/officeDocument/2006/relationships/hyperlink" Target="https://en.wikipedia.org/wiki/Casa_de_la_Vall" TargetMode="External"/><Relationship Id="rId26" Type="http://schemas.openxmlformats.org/officeDocument/2006/relationships/hyperlink" Target="http://www.cebus.cz/poznavaci/lisabon-letecky/" TargetMode="External"/><Relationship Id="rId3" Type="http://schemas.openxmlformats.org/officeDocument/2006/relationships/hyperlink" Target="http://europa.eu/european-union/about-eu/countries/member-countries/spain_cs" TargetMode="External"/><Relationship Id="rId21" Type="http://schemas.openxmlformats.org/officeDocument/2006/relationships/hyperlink" Target="http://www.luko2.com/cestovani/info_monako.htm" TargetMode="External"/><Relationship Id="rId7" Type="http://schemas.openxmlformats.org/officeDocument/2006/relationships/hyperlink" Target="https://commons.wikimedia.org/wiki/File:Plaza_Mayor_de_Madrid_06.jpg" TargetMode="External"/><Relationship Id="rId12" Type="http://schemas.openxmlformats.org/officeDocument/2006/relationships/hyperlink" Target="http://informace-zahranici.cz/pamatky-portugalsku/" TargetMode="External"/><Relationship Id="rId17" Type="http://schemas.openxmlformats.org/officeDocument/2006/relationships/hyperlink" Target="https://www.tripadvisor.cz/Attractions-g190391-Activities-c47-Andorra.html" TargetMode="External"/><Relationship Id="rId25" Type="http://schemas.openxmlformats.org/officeDocument/2006/relationships/hyperlink" Target="http://interstudytours.com/kurz/fotbalovy-kemp-se-spanelstinou-nebo-anglictinou/" TargetMode="External"/><Relationship Id="rId2" Type="http://schemas.openxmlformats.org/officeDocument/2006/relationships/hyperlink" Target="https://cs.wikipedia.org/wiki/%C5%A0pan%C4%9Blsk%C3%A1_vlajka" TargetMode="External"/><Relationship Id="rId16" Type="http://schemas.openxmlformats.org/officeDocument/2006/relationships/hyperlink" Target="http://www.vlajky-statu.cz/evropa/andorra-4.htm" TargetMode="External"/><Relationship Id="rId20" Type="http://schemas.openxmlformats.org/officeDocument/2006/relationships/hyperlink" Target="http://www.lahistoriaconmapas.com/atlas/country-map02/andorra-map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-zemanova1-cz.webnode.cz/zakladni-inforomace/pamatky/" TargetMode="External"/><Relationship Id="rId11" Type="http://schemas.openxmlformats.org/officeDocument/2006/relationships/hyperlink" Target="http://www.cyklostranky.cz/nase-cesty/2011-portugalsko/cast4.php" TargetMode="External"/><Relationship Id="rId24" Type="http://schemas.openxmlformats.org/officeDocument/2006/relationships/hyperlink" Target="http://www.greenpeace.org/czech/cz/Kampan/More-vola-SOS/Ryby-na-taliri/Tresco/Za-Tesco-odpovednejsi/" TargetMode="External"/><Relationship Id="rId5" Type="http://schemas.openxmlformats.org/officeDocument/2006/relationships/hyperlink" Target="http://edu-zemanova1-cz.webnode.cz/zakladni-inforomace/prumysl-zemedelstvi-doprava/" TargetMode="External"/><Relationship Id="rId15" Type="http://schemas.openxmlformats.org/officeDocument/2006/relationships/hyperlink" Target="http://www.statnivlajky.cz/monako" TargetMode="External"/><Relationship Id="rId23" Type="http://schemas.openxmlformats.org/officeDocument/2006/relationships/hyperlink" Target="http://www.arco-images.com/tabakplantage-andorra-nicotinana-sylvestris--images-photos/330076.html" TargetMode="External"/><Relationship Id="rId28" Type="http://schemas.openxmlformats.org/officeDocument/2006/relationships/hyperlink" Target="http://letsbetourists.com/andorra-la-vella-andorra/" TargetMode="External"/><Relationship Id="rId10" Type="http://schemas.openxmlformats.org/officeDocument/2006/relationships/hyperlink" Target="http://europa.eu/european-union/about-eu/countries/member-countries/portugal_cs" TargetMode="External"/><Relationship Id="rId19" Type="http://schemas.openxmlformats.org/officeDocument/2006/relationships/hyperlink" Target="http://monako.poznej.com/rubriky/pamatky/" TargetMode="External"/><Relationship Id="rId4" Type="http://schemas.openxmlformats.org/officeDocument/2006/relationships/hyperlink" Target="http://spanelsko.orbion.cz/stat/pruvodce/hospodarstvi-16306/" TargetMode="External"/><Relationship Id="rId9" Type="http://schemas.openxmlformats.org/officeDocument/2006/relationships/hyperlink" Target="https://cs.wikipedia.org/wiki/Portugalsk%C3%A1_vlajka" TargetMode="External"/><Relationship Id="rId14" Type="http://schemas.openxmlformats.org/officeDocument/2006/relationships/hyperlink" Target="http://zeme.minutex.cz/fotky/811/5/" TargetMode="External"/><Relationship Id="rId22" Type="http://schemas.openxmlformats.org/officeDocument/2006/relationships/hyperlink" Target="https://cs.wikipedia.org/wiki/Monako" TargetMode="External"/><Relationship Id="rId27" Type="http://schemas.openxmlformats.org/officeDocument/2006/relationships/hyperlink" Target="http://www.monakodovolen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5028" y="1415143"/>
            <a:ext cx="97100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b="1" dirty="0" smtClean="0"/>
              <a:t>JIŽNÍ EVROPA</a:t>
            </a:r>
            <a:endParaRPr lang="cs-CZ" sz="8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870373" y="6161315"/>
            <a:ext cx="40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TOMEČKOVÁ, TURKOVÁ 8.B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6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5009" y="82604"/>
            <a:ext cx="2663146" cy="712053"/>
          </a:xfrm>
        </p:spPr>
        <p:txBody>
          <a:bodyPr/>
          <a:lstStyle/>
          <a:p>
            <a:r>
              <a:rPr lang="cs-CZ" b="1" dirty="0" smtClean="0"/>
              <a:t>PAMÁTKY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1" y="1018775"/>
            <a:ext cx="8946541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 smtClean="0"/>
              <a:t>Kasino </a:t>
            </a:r>
            <a:r>
              <a:rPr lang="cs-CZ" sz="2400" b="1" dirty="0"/>
              <a:t>v Monte </a:t>
            </a:r>
            <a:r>
              <a:rPr lang="cs-CZ" sz="2400" b="1" dirty="0" smtClean="0"/>
              <a:t>Carlu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97" y="1574531"/>
            <a:ext cx="3534003" cy="265050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10148" y="4380636"/>
            <a:ext cx="4136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Kasino </a:t>
            </a:r>
            <a:r>
              <a:rPr lang="cs-CZ" sz="2000" dirty="0"/>
              <a:t>v Monte Carlu patří mezi jedno z nejznámějších na </a:t>
            </a:r>
            <a:r>
              <a:rPr lang="cs-CZ" sz="2000" dirty="0" smtClean="0"/>
              <a:t>světě. Kasino </a:t>
            </a:r>
            <a:r>
              <a:rPr lang="cs-CZ" sz="2000" dirty="0"/>
              <a:t>Monte Carlo je také známé a připomínané díky závodům  Formule 1. 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52457" y="1018775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Fotbalový a atletický stadion Louise II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24" y="1900191"/>
            <a:ext cx="3935890" cy="261940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307535" y="4643558"/>
            <a:ext cx="3742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Jezdí se zde snad nejslavnější závod</a:t>
            </a:r>
            <a:r>
              <a:rPr lang="cs-CZ" sz="2000" b="1" dirty="0"/>
              <a:t> </a:t>
            </a:r>
            <a:r>
              <a:rPr lang="cs-CZ" sz="2000" dirty="0"/>
              <a:t>Formule </a:t>
            </a:r>
            <a:r>
              <a:rPr lang="cs-CZ" sz="2000" dirty="0" smtClean="0"/>
              <a:t>1</a:t>
            </a:r>
            <a:r>
              <a:rPr lang="cs-CZ" sz="2000" b="1" dirty="0" smtClean="0"/>
              <a:t>.</a:t>
            </a:r>
            <a:r>
              <a:rPr lang="cs-CZ" sz="2000" dirty="0" smtClean="0"/>
              <a:t>Mají </a:t>
            </a:r>
            <a:r>
              <a:rPr lang="cs-CZ" sz="2000" dirty="0"/>
              <a:t>zde výborný fotbalový klub FC Monako a také se zde konají prestižní atletické </a:t>
            </a:r>
            <a:r>
              <a:rPr lang="cs-CZ" sz="2000" dirty="0" smtClean="0"/>
              <a:t>závody.</a:t>
            </a:r>
            <a:r>
              <a:rPr lang="cs-CZ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02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4537" y="93489"/>
            <a:ext cx="4764089" cy="1400530"/>
          </a:xfrm>
        </p:spPr>
        <p:txBody>
          <a:bodyPr/>
          <a:lstStyle/>
          <a:p>
            <a:r>
              <a:rPr lang="cs-CZ" sz="7200" b="1" u="sng" dirty="0" smtClean="0"/>
              <a:t>ANDORRA</a:t>
            </a:r>
            <a:endParaRPr lang="cs-CZ" sz="7200" b="1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6" y="0"/>
            <a:ext cx="2793931" cy="1861457"/>
          </a:xfrm>
        </p:spPr>
      </p:pic>
      <p:sp>
        <p:nvSpPr>
          <p:cNvPr id="5" name="TextovéPole 4"/>
          <p:cNvSpPr txBox="1"/>
          <p:nvPr/>
        </p:nvSpPr>
        <p:spPr>
          <a:xfrm>
            <a:off x="873605" y="1496695"/>
            <a:ext cx="74545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ZÁKLADNÍ ÚDAJE:</a:t>
            </a:r>
          </a:p>
          <a:p>
            <a:r>
              <a:rPr lang="cs-CZ" dirty="0"/>
              <a:t>Andorra je knížectví v jihozápadní Evropě ležící mezi Francií </a:t>
            </a:r>
            <a:r>
              <a:rPr lang="cs-CZ" dirty="0" smtClean="0"/>
              <a:t>a Španělskem. Tento malý stát leží mezi hřebeny Pyrenejí. Není členem EU.</a:t>
            </a:r>
          </a:p>
          <a:p>
            <a:r>
              <a:rPr lang="cs-CZ" b="1" dirty="0" smtClean="0"/>
              <a:t>Hlavní město: </a:t>
            </a:r>
          </a:p>
          <a:p>
            <a:r>
              <a:rPr lang="cs-CZ" dirty="0" smtClean="0"/>
              <a:t>Andorra la Vella</a:t>
            </a:r>
          </a:p>
          <a:p>
            <a:r>
              <a:rPr lang="cs-CZ" b="1" dirty="0" smtClean="0"/>
              <a:t>Rozloha:</a:t>
            </a:r>
          </a:p>
          <a:p>
            <a:r>
              <a:rPr lang="cs-CZ" dirty="0" smtClean="0"/>
              <a:t>468 </a:t>
            </a:r>
            <a:r>
              <a:rPr lang="cs-CZ" dirty="0"/>
              <a:t>km</a:t>
            </a:r>
            <a:r>
              <a:rPr lang="cs-CZ" baseline="30000" dirty="0"/>
              <a:t>2</a:t>
            </a:r>
            <a:endParaRPr lang="cs-CZ" dirty="0"/>
          </a:p>
          <a:p>
            <a:r>
              <a:rPr lang="cs-CZ" b="1" dirty="0" smtClean="0"/>
              <a:t>Počet obyvatel:</a:t>
            </a:r>
          </a:p>
          <a:p>
            <a:r>
              <a:rPr lang="cs-CZ" dirty="0" smtClean="0"/>
              <a:t>77 000 </a:t>
            </a:r>
          </a:p>
          <a:p>
            <a:r>
              <a:rPr lang="cs-CZ" b="1" dirty="0" smtClean="0"/>
              <a:t>Jazyk:</a:t>
            </a:r>
          </a:p>
          <a:p>
            <a:r>
              <a:rPr lang="cs-CZ" dirty="0" smtClean="0"/>
              <a:t>katalánština</a:t>
            </a:r>
            <a:r>
              <a:rPr lang="cs-CZ" dirty="0"/>
              <a:t> </a:t>
            </a:r>
            <a:r>
              <a:rPr lang="cs-CZ" dirty="0" smtClean="0"/>
              <a:t>(+ francouzština, španělština)</a:t>
            </a:r>
          </a:p>
          <a:p>
            <a:r>
              <a:rPr lang="cs-CZ" b="1" dirty="0" smtClean="0"/>
              <a:t>Náboženství:</a:t>
            </a:r>
          </a:p>
          <a:p>
            <a:r>
              <a:rPr lang="cs-CZ" dirty="0" smtClean="0"/>
              <a:t>katolické </a:t>
            </a:r>
            <a:r>
              <a:rPr lang="cs-CZ" dirty="0" smtClean="0"/>
              <a:t>(83% obyvatelstva)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54" y="3112989"/>
            <a:ext cx="3274804" cy="27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281" y="0"/>
            <a:ext cx="4339546" cy="842682"/>
          </a:xfrm>
        </p:spPr>
        <p:txBody>
          <a:bodyPr/>
          <a:lstStyle/>
          <a:p>
            <a:r>
              <a:rPr lang="cs-CZ" sz="4400" b="1" u="sng" dirty="0" smtClean="0"/>
              <a:t>HOSPODÁŘSTVÍ</a:t>
            </a:r>
            <a:endParaRPr lang="cs-CZ" sz="4400" b="1" u="sng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74916" y="1159668"/>
            <a:ext cx="4396338" cy="576262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ZEMĚDĚLSTVÍ: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74915" y="1757701"/>
            <a:ext cx="4396339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Hlavním </a:t>
            </a:r>
            <a:r>
              <a:rPr lang="cs-CZ" sz="2000" dirty="0" smtClean="0"/>
              <a:t>odvětvím je chov ovcí. </a:t>
            </a:r>
            <a:r>
              <a:rPr lang="cs-CZ" sz="2000" dirty="0" smtClean="0"/>
              <a:t>Většina </a:t>
            </a:r>
            <a:r>
              <a:rPr lang="cs-CZ" sz="2000" dirty="0" smtClean="0"/>
              <a:t>potravin se se dováží</a:t>
            </a:r>
            <a:r>
              <a:rPr lang="cs-CZ" sz="2000" dirty="0"/>
              <a:t>. Obyvatelé se zabývají pěstováním </a:t>
            </a:r>
            <a:r>
              <a:rPr lang="cs-CZ" sz="2000" dirty="0" smtClean="0"/>
              <a:t>tabáku. </a:t>
            </a:r>
            <a:r>
              <a:rPr lang="cs-CZ" sz="2000" dirty="0" smtClean="0"/>
              <a:t>Andorra vyváží </a:t>
            </a:r>
            <a:r>
              <a:rPr lang="cs-CZ" sz="2000" dirty="0" smtClean="0"/>
              <a:t>vlnu</a:t>
            </a:r>
            <a:r>
              <a:rPr lang="cs-CZ" sz="2000" dirty="0"/>
              <a:t> </a:t>
            </a:r>
            <a:r>
              <a:rPr lang="cs-CZ" sz="2000" dirty="0" smtClean="0"/>
              <a:t>a tabák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654494" y="1143680"/>
            <a:ext cx="4396339" cy="576262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PRŮMYSL: 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654493" y="1757701"/>
            <a:ext cx="4396339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Rozvinutý textilní průmysl. Vyrábí se zde šperky a kožené zboží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5" y="3987800"/>
            <a:ext cx="3407229" cy="22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9694" y="126146"/>
            <a:ext cx="2793775" cy="712053"/>
          </a:xfrm>
        </p:spPr>
        <p:txBody>
          <a:bodyPr/>
          <a:lstStyle/>
          <a:p>
            <a:r>
              <a:rPr lang="cs-CZ" b="1" dirty="0" smtClean="0"/>
              <a:t>PAMÁTKY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568" y="1066801"/>
            <a:ext cx="4206277" cy="50509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Casa</a:t>
            </a:r>
            <a:r>
              <a:rPr lang="cs-CZ" sz="2400" b="1" dirty="0" smtClean="0"/>
              <a:t> </a:t>
            </a:r>
            <a:r>
              <a:rPr lang="cs-CZ" sz="2400" b="1" dirty="0"/>
              <a:t>de la </a:t>
            </a:r>
            <a:r>
              <a:rPr lang="cs-CZ" sz="2400" b="1" dirty="0" err="1" smtClean="0"/>
              <a:t>Vall</a:t>
            </a:r>
            <a:r>
              <a:rPr lang="cs-CZ" sz="2400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cs-CZ" b="1" u="sng" dirty="0"/>
          </a:p>
          <a:p>
            <a:pPr>
              <a:buFont typeface="Arial" panose="020B0604020202020204" pitchFamily="34" charset="0"/>
              <a:buChar char="•"/>
            </a:pPr>
            <a:endParaRPr lang="cs-CZ" b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cs-CZ" b="1" u="sng" dirty="0"/>
          </a:p>
          <a:p>
            <a:pPr>
              <a:buFont typeface="Arial" panose="020B0604020202020204" pitchFamily="34" charset="0"/>
              <a:buChar char="•"/>
            </a:pPr>
            <a:endParaRPr lang="cs-CZ" b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cs-CZ" b="1" u="sng" dirty="0"/>
          </a:p>
          <a:p>
            <a:pPr marL="0" indent="0">
              <a:buNone/>
            </a:pPr>
            <a:endParaRPr lang="cs-CZ" b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91" y="1713132"/>
            <a:ext cx="2979322" cy="26921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68" y="1713132"/>
            <a:ext cx="3496844" cy="26194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68467" y="1066801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Santa </a:t>
            </a:r>
            <a:r>
              <a:rPr lang="cs-CZ" sz="2400" b="1" dirty="0" err="1"/>
              <a:t>Coloma</a:t>
            </a:r>
            <a:r>
              <a:rPr lang="cs-CZ" sz="2400" b="1" dirty="0"/>
              <a:t> </a:t>
            </a:r>
            <a:r>
              <a:rPr lang="cs-CZ" sz="2400" b="1" dirty="0" err="1"/>
              <a:t>Church</a:t>
            </a: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60825" y="4615200"/>
            <a:ext cx="474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Tento historický dům z 16. století leží na severozápadě Andorry.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87168" y="4615199"/>
            <a:ext cx="3838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Nejstarší kostel, který se nachází v Andoře.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98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3771" y="835199"/>
            <a:ext cx="93508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Š</a:t>
            </a:r>
            <a:r>
              <a:rPr lang="cs-CZ" sz="2400" dirty="0" smtClean="0">
                <a:solidFill>
                  <a:srgbClr val="FFFF00"/>
                </a:solidFill>
              </a:rPr>
              <a:t>P</a:t>
            </a:r>
            <a:r>
              <a:rPr lang="cs-CZ" sz="2400" dirty="0" smtClean="0">
                <a:solidFill>
                  <a:srgbClr val="FF0000"/>
                </a:solidFill>
              </a:rPr>
              <a:t>A</a:t>
            </a:r>
            <a:r>
              <a:rPr lang="cs-CZ" sz="2400" dirty="0" smtClean="0">
                <a:solidFill>
                  <a:srgbClr val="FFFF00"/>
                </a:solidFill>
              </a:rPr>
              <a:t>N</a:t>
            </a:r>
            <a:r>
              <a:rPr lang="cs-CZ" sz="2400" dirty="0" smtClean="0">
                <a:solidFill>
                  <a:srgbClr val="FF0000"/>
                </a:solidFill>
              </a:rPr>
              <a:t>Ě</a:t>
            </a:r>
            <a:r>
              <a:rPr lang="cs-CZ" sz="2400" dirty="0" smtClean="0">
                <a:solidFill>
                  <a:srgbClr val="FFFF00"/>
                </a:solidFill>
              </a:rPr>
              <a:t>L</a:t>
            </a:r>
            <a:r>
              <a:rPr lang="cs-CZ" sz="2400" dirty="0" smtClean="0">
                <a:solidFill>
                  <a:srgbClr val="FF0000"/>
                </a:solidFill>
              </a:rPr>
              <a:t>S</a:t>
            </a:r>
            <a:r>
              <a:rPr lang="cs-CZ" sz="2400" dirty="0" smtClean="0">
                <a:solidFill>
                  <a:srgbClr val="FFFF00"/>
                </a:solidFill>
              </a:rPr>
              <a:t>K</a:t>
            </a:r>
            <a:r>
              <a:rPr lang="cs-CZ" sz="2400" dirty="0" smtClean="0">
                <a:solidFill>
                  <a:srgbClr val="FF0000"/>
                </a:solidFill>
              </a:rPr>
              <a:t>O</a:t>
            </a:r>
            <a:r>
              <a:rPr lang="cs-CZ" sz="2400" dirty="0" smtClean="0"/>
              <a:t>: </a:t>
            </a:r>
            <a:r>
              <a:rPr lang="cs-CZ" sz="2000" dirty="0" smtClean="0"/>
              <a:t>(hl. m. Madrid)</a:t>
            </a:r>
          </a:p>
          <a:p>
            <a:r>
              <a:rPr lang="cs-CZ" sz="2000" dirty="0" smtClean="0"/>
              <a:t> -třetí největší evropská země</a:t>
            </a:r>
          </a:p>
          <a:p>
            <a:r>
              <a:rPr lang="cs-CZ" sz="2000" dirty="0" smtClean="0"/>
              <a:t> -vysoké pohoří</a:t>
            </a:r>
          </a:p>
          <a:p>
            <a:r>
              <a:rPr lang="cs-CZ" sz="2000" dirty="0" smtClean="0"/>
              <a:t> -pěstování oliv, vinné révy a ovoce</a:t>
            </a:r>
          </a:p>
          <a:p>
            <a:r>
              <a:rPr lang="cs-CZ" sz="2000" dirty="0" smtClean="0"/>
              <a:t> -strojírenský průmysl</a:t>
            </a:r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83771" y="2583777"/>
            <a:ext cx="11310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P</a:t>
            </a:r>
            <a:r>
              <a:rPr lang="cs-CZ" sz="2400" dirty="0" smtClean="0">
                <a:solidFill>
                  <a:srgbClr val="FF0000"/>
                </a:solidFill>
              </a:rPr>
              <a:t>O</a:t>
            </a:r>
            <a:r>
              <a:rPr lang="cs-CZ" sz="2400" dirty="0" smtClean="0">
                <a:solidFill>
                  <a:srgbClr val="00B050"/>
                </a:solidFill>
              </a:rPr>
              <a:t>R</a:t>
            </a:r>
            <a:r>
              <a:rPr lang="cs-CZ" sz="2400" dirty="0" smtClean="0">
                <a:solidFill>
                  <a:srgbClr val="FF0000"/>
                </a:solidFill>
              </a:rPr>
              <a:t>T</a:t>
            </a:r>
            <a:r>
              <a:rPr lang="cs-CZ" sz="2400" dirty="0" smtClean="0">
                <a:solidFill>
                  <a:srgbClr val="00B050"/>
                </a:solidFill>
              </a:rPr>
              <a:t>U</a:t>
            </a:r>
            <a:r>
              <a:rPr lang="cs-CZ" sz="2400" dirty="0" smtClean="0">
                <a:solidFill>
                  <a:srgbClr val="FF0000"/>
                </a:solidFill>
              </a:rPr>
              <a:t>G</a:t>
            </a:r>
            <a:r>
              <a:rPr lang="cs-CZ" sz="2400" dirty="0" smtClean="0">
                <a:solidFill>
                  <a:srgbClr val="00B050"/>
                </a:solidFill>
              </a:rPr>
              <a:t>A</a:t>
            </a:r>
            <a:r>
              <a:rPr lang="cs-CZ" sz="2400" dirty="0" smtClean="0">
                <a:solidFill>
                  <a:srgbClr val="FF0000"/>
                </a:solidFill>
              </a:rPr>
              <a:t>L</a:t>
            </a:r>
            <a:r>
              <a:rPr lang="cs-CZ" sz="2400" dirty="0" smtClean="0">
                <a:solidFill>
                  <a:srgbClr val="00B050"/>
                </a:solidFill>
              </a:rPr>
              <a:t>S</a:t>
            </a:r>
            <a:r>
              <a:rPr lang="cs-CZ" sz="2400" dirty="0" smtClean="0">
                <a:solidFill>
                  <a:srgbClr val="FF0000"/>
                </a:solidFill>
              </a:rPr>
              <a:t>K</a:t>
            </a:r>
            <a:r>
              <a:rPr lang="cs-CZ" sz="2400" dirty="0" smtClean="0">
                <a:solidFill>
                  <a:srgbClr val="00B050"/>
                </a:solidFill>
              </a:rPr>
              <a:t>O</a:t>
            </a:r>
            <a:r>
              <a:rPr lang="cs-CZ" sz="2400" dirty="0" smtClean="0"/>
              <a:t>:</a:t>
            </a:r>
            <a:r>
              <a:rPr lang="cs-CZ" sz="2000" dirty="0" smtClean="0"/>
              <a:t> (hl. m. Lisabon)</a:t>
            </a:r>
          </a:p>
          <a:p>
            <a:r>
              <a:rPr lang="cs-CZ" sz="2000" dirty="0" smtClean="0"/>
              <a:t> -významný je hlavně rybolov</a:t>
            </a:r>
          </a:p>
          <a:p>
            <a:r>
              <a:rPr lang="cs-CZ" sz="2000" dirty="0" smtClean="0"/>
              <a:t> -textilní průmysl, těžba rud a mědi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3771" y="3660995"/>
            <a:ext cx="902425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M</a:t>
            </a:r>
            <a:r>
              <a:rPr lang="cs-CZ" sz="2400" dirty="0" smtClean="0"/>
              <a:t>O</a:t>
            </a:r>
            <a:r>
              <a:rPr lang="cs-CZ" sz="2400" dirty="0" smtClean="0">
                <a:solidFill>
                  <a:srgbClr val="FF0000"/>
                </a:solidFill>
              </a:rPr>
              <a:t>N</a:t>
            </a:r>
            <a:r>
              <a:rPr lang="cs-CZ" sz="2400" dirty="0" smtClean="0"/>
              <a:t>A</a:t>
            </a:r>
            <a:r>
              <a:rPr lang="cs-CZ" sz="2400" dirty="0" smtClean="0">
                <a:solidFill>
                  <a:srgbClr val="FF0000"/>
                </a:solidFill>
              </a:rPr>
              <a:t>K</a:t>
            </a:r>
            <a:r>
              <a:rPr lang="cs-CZ" sz="2400" dirty="0" smtClean="0"/>
              <a:t>O:</a:t>
            </a:r>
            <a:r>
              <a:rPr lang="cs-CZ" sz="2000" dirty="0" smtClean="0"/>
              <a:t> (hl. m. </a:t>
            </a:r>
            <a:r>
              <a:rPr lang="cs-CZ" sz="2000" dirty="0" err="1" smtClean="0"/>
              <a:t>Monaco-Ville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 -druhý nejmenší stát na světě</a:t>
            </a:r>
          </a:p>
          <a:p>
            <a:r>
              <a:rPr lang="cs-CZ" sz="2000" dirty="0" smtClean="0"/>
              <a:t> -neexistuje zde zemědělství (turistika + daně)</a:t>
            </a:r>
          </a:p>
          <a:p>
            <a:r>
              <a:rPr lang="cs-CZ" sz="2000" dirty="0" smtClean="0"/>
              <a:t> -chemický průmysl</a:t>
            </a:r>
          </a:p>
          <a:p>
            <a:endParaRPr lang="cs-CZ" sz="20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783771" y="5144706"/>
            <a:ext cx="94161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A</a:t>
            </a:r>
            <a:r>
              <a:rPr lang="cs-CZ" sz="2400" dirty="0" smtClean="0">
                <a:solidFill>
                  <a:srgbClr val="FFFF00"/>
                </a:solidFill>
              </a:rPr>
              <a:t>N</a:t>
            </a:r>
            <a:r>
              <a:rPr lang="cs-CZ" sz="2400" dirty="0" smtClean="0">
                <a:solidFill>
                  <a:srgbClr val="FF0000"/>
                </a:solidFill>
              </a:rPr>
              <a:t>D</a:t>
            </a:r>
            <a:r>
              <a:rPr lang="cs-CZ" sz="2400" dirty="0" smtClean="0">
                <a:solidFill>
                  <a:srgbClr val="002060"/>
                </a:solidFill>
              </a:rPr>
              <a:t>O</a:t>
            </a:r>
            <a:r>
              <a:rPr lang="cs-CZ" sz="2400" dirty="0" smtClean="0">
                <a:solidFill>
                  <a:srgbClr val="FFFF00"/>
                </a:solidFill>
              </a:rPr>
              <a:t>R</a:t>
            </a:r>
            <a:r>
              <a:rPr lang="cs-CZ" sz="2400" dirty="0" smtClean="0">
                <a:solidFill>
                  <a:srgbClr val="FF0000"/>
                </a:solidFill>
              </a:rPr>
              <a:t>R</a:t>
            </a:r>
            <a:r>
              <a:rPr lang="cs-CZ" sz="2400" dirty="0" smtClean="0">
                <a:solidFill>
                  <a:srgbClr val="002060"/>
                </a:solidFill>
              </a:rPr>
              <a:t>A</a:t>
            </a:r>
            <a:r>
              <a:rPr lang="cs-CZ" sz="2400" dirty="0" smtClean="0"/>
              <a:t>:</a:t>
            </a:r>
            <a:r>
              <a:rPr lang="cs-CZ" sz="2000" dirty="0" smtClean="0"/>
              <a:t> (hl. m. </a:t>
            </a:r>
            <a:r>
              <a:rPr lang="cs-CZ" sz="2000" dirty="0"/>
              <a:t>Andorra la </a:t>
            </a:r>
            <a:r>
              <a:rPr lang="cs-CZ" sz="2000" dirty="0" smtClean="0"/>
              <a:t>Vella)</a:t>
            </a:r>
          </a:p>
          <a:p>
            <a:r>
              <a:rPr lang="cs-CZ" sz="2000" dirty="0" smtClean="0"/>
              <a:t> -není členem EU</a:t>
            </a:r>
          </a:p>
          <a:p>
            <a:r>
              <a:rPr lang="cs-CZ" sz="2000" dirty="0" smtClean="0"/>
              <a:t> -pěstování tabáku </a:t>
            </a:r>
          </a:p>
          <a:p>
            <a:r>
              <a:rPr lang="cs-CZ" sz="2000" dirty="0" smtClean="0"/>
              <a:t> -průmysl textilní průmysl </a:t>
            </a:r>
          </a:p>
          <a:p>
            <a:endParaRPr lang="cs-CZ" sz="2000" dirty="0"/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59087" y="65758"/>
            <a:ext cx="2449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/>
              <a:t>SHRNUTÍ</a:t>
            </a:r>
            <a:endParaRPr lang="cs-CZ" sz="4400" u="sng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5" y="1097865"/>
            <a:ext cx="2758272" cy="12435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39" y="2488208"/>
            <a:ext cx="2695018" cy="122040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901177"/>
            <a:ext cx="2106730" cy="11777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30" y="5238122"/>
            <a:ext cx="3358527" cy="14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1115" y="1110342"/>
            <a:ext cx="9895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KONEC PREZENTACE </a:t>
            </a:r>
            <a:endParaRPr lang="cs-CZ" sz="6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1115" y="2307772"/>
            <a:ext cx="8120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DĚKUJEME </a:t>
            </a:r>
            <a:r>
              <a:rPr lang="cs-CZ" sz="2800" dirty="0" smtClean="0"/>
              <a:t>ZA POZORNOST…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73916" y="6211669"/>
            <a:ext cx="394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Eva </a:t>
            </a:r>
            <a:r>
              <a:rPr lang="cs-CZ" dirty="0" smtClean="0"/>
              <a:t>Tomečková, Kristýna Turková </a:t>
            </a:r>
            <a:r>
              <a:rPr lang="cs-CZ" dirty="0" smtClean="0"/>
              <a:t>8.B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7884">
            <a:off x="599889" y="3333724"/>
            <a:ext cx="1846036" cy="12334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611">
            <a:off x="8791693" y="2477918"/>
            <a:ext cx="2505075" cy="16700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249">
            <a:off x="5589741" y="3474258"/>
            <a:ext cx="2003125" cy="16025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78">
            <a:off x="2322222" y="4933689"/>
            <a:ext cx="2252574" cy="15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057" y="180069"/>
            <a:ext cx="10515600" cy="51661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Použité zdroje: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057" y="824596"/>
            <a:ext cx="6096000" cy="5486400"/>
          </a:xfrm>
        </p:spPr>
        <p:txBody>
          <a:bodyPr>
            <a:normAutofit/>
          </a:bodyPr>
          <a:lstStyle/>
          <a:p>
            <a:r>
              <a:rPr lang="cs-CZ" sz="900" dirty="0" smtClean="0">
                <a:hlinkClick r:id="rId2"/>
              </a:rPr>
              <a:t>https://cs.wikipedia.org/wiki/%C5%A0pan%C4%9Blsk%C3%A1_vlajka</a:t>
            </a:r>
            <a:endParaRPr lang="cs-CZ" sz="900" dirty="0" smtClean="0"/>
          </a:p>
          <a:p>
            <a:r>
              <a:rPr lang="cs-CZ" sz="900" dirty="0" smtClean="0">
                <a:hlinkClick r:id="rId3"/>
              </a:rPr>
              <a:t>http://europa.eu/european-union/about-eu/countries/member-countries/spain_cs</a:t>
            </a:r>
            <a:endParaRPr lang="cs-CZ" sz="900" dirty="0" smtClean="0"/>
          </a:p>
          <a:p>
            <a:r>
              <a:rPr lang="cs-CZ" sz="900" dirty="0" smtClean="0">
                <a:hlinkClick r:id="rId4"/>
              </a:rPr>
              <a:t>http://spanelsko.orbion.cz/stat/pruvodce/hospodarstvi-16306/</a:t>
            </a:r>
            <a:endParaRPr lang="cs-CZ" sz="900" dirty="0" smtClean="0"/>
          </a:p>
          <a:p>
            <a:r>
              <a:rPr lang="cs-CZ" sz="900" dirty="0" smtClean="0">
                <a:hlinkClick r:id="rId5"/>
              </a:rPr>
              <a:t>http://edu-zemanova1-cz.webnode.cz/zakladni-inforomace/prumysl-zemedelstvi-doprava/</a:t>
            </a:r>
            <a:endParaRPr lang="cs-CZ" sz="900" dirty="0" smtClean="0"/>
          </a:p>
          <a:p>
            <a:r>
              <a:rPr lang="cs-CZ" sz="900" dirty="0">
                <a:hlinkClick r:id="rId6"/>
              </a:rPr>
              <a:t>http://edu-zemanova1-cz.webnode.cz/zakladni-inforomace/pamatky</a:t>
            </a:r>
            <a:r>
              <a:rPr lang="cs-CZ" sz="900" dirty="0" smtClean="0">
                <a:hlinkClick r:id="rId6"/>
              </a:rPr>
              <a:t>/</a:t>
            </a:r>
            <a:endParaRPr lang="cs-CZ" sz="900" dirty="0" smtClean="0"/>
          </a:p>
          <a:p>
            <a:r>
              <a:rPr lang="cs-CZ" sz="900" dirty="0">
                <a:hlinkClick r:id="rId7"/>
              </a:rPr>
              <a:t>https://</a:t>
            </a:r>
            <a:r>
              <a:rPr lang="cs-CZ" sz="900" dirty="0" smtClean="0">
                <a:hlinkClick r:id="rId7"/>
              </a:rPr>
              <a:t>commons.wikimedia.org/wiki/File:Plaza_Mayor_de_Madrid_06.jpg</a:t>
            </a:r>
            <a:endParaRPr lang="cs-CZ" sz="900" dirty="0" smtClean="0"/>
          </a:p>
          <a:p>
            <a:r>
              <a:rPr lang="cs-CZ" sz="900" dirty="0">
                <a:hlinkClick r:id="rId8"/>
              </a:rPr>
              <a:t>https://cs.wikipedia.org/wiki/Sagrada_Fam%C3%ADlia#/</a:t>
            </a:r>
            <a:r>
              <a:rPr lang="cs-CZ" sz="900" dirty="0" smtClean="0">
                <a:hlinkClick r:id="rId8"/>
              </a:rPr>
              <a:t>media/File:Sagradafamilia-overview.jpg</a:t>
            </a:r>
            <a:endParaRPr lang="cs-CZ" sz="900" dirty="0" smtClean="0"/>
          </a:p>
          <a:p>
            <a:r>
              <a:rPr lang="cs-CZ" sz="900" dirty="0">
                <a:hlinkClick r:id="rId6"/>
              </a:rPr>
              <a:t>http://edu-zemanova1-cz.webnode.cz/zakladni-inforomace/pamatky</a:t>
            </a:r>
            <a:r>
              <a:rPr lang="cs-CZ" sz="900" dirty="0" smtClean="0">
                <a:hlinkClick r:id="rId6"/>
              </a:rPr>
              <a:t>/</a:t>
            </a:r>
            <a:endParaRPr lang="cs-CZ" sz="900" dirty="0" smtClean="0"/>
          </a:p>
          <a:p>
            <a:r>
              <a:rPr lang="cs-CZ" sz="900" dirty="0">
                <a:hlinkClick r:id="rId9"/>
              </a:rPr>
              <a:t>https://</a:t>
            </a:r>
            <a:r>
              <a:rPr lang="cs-CZ" sz="900" dirty="0" smtClean="0">
                <a:hlinkClick r:id="rId9"/>
              </a:rPr>
              <a:t>cs.wikipedia.org/wiki/Portugalsk%C3%A1_vlajka</a:t>
            </a:r>
            <a:endParaRPr lang="cs-CZ" sz="900" dirty="0" smtClean="0"/>
          </a:p>
          <a:p>
            <a:r>
              <a:rPr lang="cs-CZ" sz="900" dirty="0">
                <a:hlinkClick r:id="rId10"/>
              </a:rPr>
              <a:t>http://</a:t>
            </a:r>
            <a:r>
              <a:rPr lang="cs-CZ" sz="900" dirty="0" smtClean="0">
                <a:hlinkClick r:id="rId10"/>
              </a:rPr>
              <a:t>europa.eu/european-union/about-eu/countries/member-countries/portugal_cs</a:t>
            </a:r>
            <a:endParaRPr lang="cs-CZ" sz="900" dirty="0" smtClean="0"/>
          </a:p>
          <a:p>
            <a:pPr fontAlgn="ctr"/>
            <a:r>
              <a:rPr lang="cs-CZ" sz="900" dirty="0"/>
              <a:t>www1.gymtce.cz/</a:t>
            </a:r>
            <a:r>
              <a:rPr lang="cs-CZ" sz="900" dirty="0" err="1"/>
              <a:t>Predmety</a:t>
            </a:r>
            <a:r>
              <a:rPr lang="cs-CZ" sz="900" dirty="0"/>
              <a:t>/</a:t>
            </a:r>
            <a:r>
              <a:rPr lang="cs-CZ" sz="900" dirty="0" err="1"/>
              <a:t>Zemepis</a:t>
            </a:r>
            <a:r>
              <a:rPr lang="cs-CZ" sz="900" dirty="0"/>
              <a:t>/</a:t>
            </a:r>
            <a:r>
              <a:rPr lang="cs-CZ" sz="900" dirty="0" err="1"/>
              <a:t>Z_kaspar</a:t>
            </a:r>
            <a:r>
              <a:rPr lang="cs-CZ" sz="900" dirty="0"/>
              <a:t>/studenti.../</a:t>
            </a:r>
            <a:r>
              <a:rPr lang="cs-CZ" sz="900" b="1" dirty="0" smtClean="0"/>
              <a:t>portugalsko</a:t>
            </a:r>
            <a:r>
              <a:rPr lang="cs-CZ" sz="900" dirty="0" smtClean="0"/>
              <a:t>_adamcova.ppt</a:t>
            </a:r>
          </a:p>
          <a:p>
            <a:r>
              <a:rPr lang="cs-CZ" sz="900" dirty="0">
                <a:hlinkClick r:id="rId11"/>
              </a:rPr>
              <a:t>http://</a:t>
            </a:r>
            <a:r>
              <a:rPr lang="cs-CZ" sz="900" dirty="0" smtClean="0">
                <a:hlinkClick r:id="rId11"/>
              </a:rPr>
              <a:t>www.cyklostranky.cz/nase-cesty/2011-portugalsko/cast4.php</a:t>
            </a:r>
            <a:endParaRPr lang="cs-CZ" sz="900" dirty="0" smtClean="0"/>
          </a:p>
          <a:p>
            <a:r>
              <a:rPr lang="cs-CZ" sz="900" dirty="0">
                <a:hlinkClick r:id="rId12"/>
              </a:rPr>
              <a:t>http://informace-zahranici.cz/pamatky-portugalsku</a:t>
            </a:r>
            <a:r>
              <a:rPr lang="cs-CZ" sz="900" dirty="0" smtClean="0">
                <a:hlinkClick r:id="rId12"/>
              </a:rPr>
              <a:t>/</a:t>
            </a:r>
            <a:endParaRPr lang="cs-CZ" sz="900" dirty="0" smtClean="0"/>
          </a:p>
          <a:p>
            <a:r>
              <a:rPr lang="cs-CZ" sz="900" dirty="0">
                <a:hlinkClick r:id="rId13"/>
              </a:rPr>
              <a:t>http://portugalsko.svetadily.cz/info</a:t>
            </a:r>
            <a:r>
              <a:rPr lang="cs-CZ" sz="900" dirty="0" smtClean="0">
                <a:hlinkClick r:id="rId13"/>
              </a:rPr>
              <a:t>/</a:t>
            </a:r>
            <a:endParaRPr lang="cs-CZ" sz="900" dirty="0" smtClean="0"/>
          </a:p>
          <a:p>
            <a:r>
              <a:rPr lang="cs-CZ" sz="900" dirty="0">
                <a:hlinkClick r:id="rId14"/>
              </a:rPr>
              <a:t>http://zeme.minutex.cz/fotky/811/5</a:t>
            </a:r>
            <a:r>
              <a:rPr lang="cs-CZ" sz="900" dirty="0" smtClean="0">
                <a:hlinkClick r:id="rId14"/>
              </a:rPr>
              <a:t>/</a:t>
            </a:r>
            <a:endParaRPr lang="cs-CZ" sz="900" dirty="0" smtClean="0"/>
          </a:p>
          <a:p>
            <a:r>
              <a:rPr lang="cs-CZ" sz="900" dirty="0">
                <a:hlinkClick r:id="rId15"/>
              </a:rPr>
              <a:t>http://</a:t>
            </a:r>
            <a:r>
              <a:rPr lang="cs-CZ" sz="900" dirty="0" smtClean="0">
                <a:hlinkClick r:id="rId15"/>
              </a:rPr>
              <a:t>www.statnivlajky.cz/monako</a:t>
            </a:r>
            <a:endParaRPr lang="cs-CZ" sz="900" dirty="0" smtClean="0"/>
          </a:p>
          <a:p>
            <a:r>
              <a:rPr lang="cs-CZ" sz="900" dirty="0">
                <a:hlinkClick r:id="rId16"/>
              </a:rPr>
              <a:t>http://</a:t>
            </a:r>
            <a:r>
              <a:rPr lang="cs-CZ" sz="900" dirty="0" smtClean="0">
                <a:hlinkClick r:id="rId16"/>
              </a:rPr>
              <a:t>www.vlajky-statu.cz/evropa/andorra-4.htm</a:t>
            </a:r>
            <a:endParaRPr lang="cs-CZ" sz="900" dirty="0" smtClean="0"/>
          </a:p>
          <a:p>
            <a:r>
              <a:rPr lang="cs-CZ" sz="900" dirty="0">
                <a:hlinkClick r:id="rId17"/>
              </a:rPr>
              <a:t>https://</a:t>
            </a:r>
            <a:r>
              <a:rPr lang="cs-CZ" sz="900" dirty="0" smtClean="0">
                <a:hlinkClick r:id="rId17"/>
              </a:rPr>
              <a:t>www.tripadvisor.cz/Attractions-g190391-Activities-c47-Andorra.html</a:t>
            </a:r>
            <a:endParaRPr lang="cs-CZ" sz="900" dirty="0" smtClean="0"/>
          </a:p>
          <a:p>
            <a:r>
              <a:rPr lang="cs-CZ" sz="900" dirty="0">
                <a:hlinkClick r:id="rId18"/>
              </a:rPr>
              <a:t>https://</a:t>
            </a:r>
            <a:r>
              <a:rPr lang="cs-CZ" sz="900" dirty="0" smtClean="0">
                <a:hlinkClick r:id="rId18"/>
              </a:rPr>
              <a:t>en.wikipedia.org/wiki/Casa_de_la_Vall</a:t>
            </a:r>
            <a:endParaRPr lang="cs-CZ" sz="900" dirty="0" smtClean="0"/>
          </a:p>
          <a:p>
            <a:endParaRPr lang="cs-CZ" sz="32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85115" y="824596"/>
            <a:ext cx="557348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hlinkClick r:id="rId19"/>
              </a:rPr>
              <a:t>http://monako.poznej.com/rubriky/pamatky/</a:t>
            </a:r>
            <a:endParaRPr lang="cs-CZ" sz="1050" dirty="0"/>
          </a:p>
          <a:p>
            <a:pPr algn="just"/>
            <a:r>
              <a:rPr lang="cs-CZ" sz="1050" dirty="0">
                <a:hlinkClick r:id="rId20"/>
              </a:rPr>
              <a:t>http://www.lahistoriaconmapas.com/atlas/country-map02/andorra-mapa.htm</a:t>
            </a:r>
            <a:endParaRPr lang="cs-CZ" sz="1050" dirty="0"/>
          </a:p>
          <a:p>
            <a:pPr algn="just"/>
            <a:r>
              <a:rPr lang="cs-CZ" sz="1050" dirty="0">
                <a:hlinkClick r:id="rId21"/>
              </a:rPr>
              <a:t>http://www.luko2.com/cestovani/info_monako.htm</a:t>
            </a:r>
            <a:endParaRPr lang="cs-CZ" sz="1050" dirty="0"/>
          </a:p>
          <a:p>
            <a:pPr algn="just"/>
            <a:r>
              <a:rPr lang="cs-CZ" sz="1050" dirty="0">
                <a:hlinkClick r:id="rId22"/>
              </a:rPr>
              <a:t>https://cs.wikipedia.org/wiki/Monako</a:t>
            </a:r>
            <a:endParaRPr lang="cs-CZ" sz="1050" dirty="0"/>
          </a:p>
          <a:p>
            <a:pPr algn="just"/>
            <a:r>
              <a:rPr lang="cs-CZ" sz="1050" dirty="0"/>
              <a:t>ireferaty.cz </a:t>
            </a:r>
          </a:p>
          <a:p>
            <a:pPr algn="just"/>
            <a:r>
              <a:rPr lang="cs-CZ" sz="1050" dirty="0"/>
              <a:t>zemepis.cz</a:t>
            </a:r>
          </a:p>
          <a:p>
            <a:pPr algn="just"/>
            <a:r>
              <a:rPr lang="cs-CZ" sz="1050" dirty="0">
                <a:hlinkClick r:id="rId23"/>
              </a:rPr>
              <a:t>http://www.arco-images.com/tabakplantage-andorra-nicotinana-sylvestris--images-photos/330076.html</a:t>
            </a:r>
            <a:endParaRPr lang="cs-CZ" sz="1050" dirty="0"/>
          </a:p>
          <a:p>
            <a:pPr algn="just"/>
            <a:r>
              <a:rPr lang="cs-CZ" sz="1050" dirty="0">
                <a:hlinkClick r:id="rId24"/>
              </a:rPr>
              <a:t>http://www.greenpeace.org/czech/cz/Kampan/More-vola-SOS/Ryby-na-taliri/Tresco/Za-Tesco-odpovednejsi/</a:t>
            </a:r>
            <a:endParaRPr lang="cs-CZ" sz="1050" dirty="0"/>
          </a:p>
          <a:p>
            <a:pPr algn="just"/>
            <a:r>
              <a:rPr lang="cs-CZ" sz="1050" dirty="0">
                <a:hlinkClick r:id="rId25"/>
              </a:rPr>
              <a:t>http://interstudytours.com/kurz/fotbalovy-kemp-se-spanelstinou-nebo-anglictinou/</a:t>
            </a:r>
            <a:endParaRPr lang="cs-CZ" sz="1050" dirty="0"/>
          </a:p>
          <a:p>
            <a:pPr algn="just"/>
            <a:r>
              <a:rPr lang="cs-CZ" sz="1050" dirty="0">
                <a:hlinkClick r:id="rId26"/>
              </a:rPr>
              <a:t>http://www.cebus.cz/poznavaci/lisabon-letecky/</a:t>
            </a:r>
            <a:endParaRPr lang="cs-CZ" sz="1050" dirty="0"/>
          </a:p>
          <a:p>
            <a:pPr algn="just"/>
            <a:r>
              <a:rPr lang="cs-CZ" sz="1050" dirty="0"/>
              <a:t> </a:t>
            </a:r>
            <a:r>
              <a:rPr lang="cs-CZ" sz="1050" dirty="0">
                <a:hlinkClick r:id="rId27"/>
              </a:rPr>
              <a:t>http://www.monakodovolena.cz/</a:t>
            </a:r>
            <a:endParaRPr lang="cs-CZ" sz="1050" dirty="0"/>
          </a:p>
          <a:p>
            <a:pPr algn="just"/>
            <a:r>
              <a:rPr lang="cs-CZ" sz="1050" dirty="0">
                <a:hlinkClick r:id="rId28"/>
              </a:rPr>
              <a:t>http://letsbetourists.com/andorra-la-vella-andorra/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2987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88772" y="-80282"/>
            <a:ext cx="5410200" cy="1615168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ŠPANĚLSKO </a:t>
            </a:r>
            <a:br>
              <a:rPr lang="cs-CZ" b="1" u="sng" dirty="0" smtClean="0"/>
            </a:br>
            <a:r>
              <a:rPr lang="cs-CZ" sz="2400" b="1" u="sng" dirty="0" smtClean="0"/>
              <a:t>(Španělské království)</a:t>
            </a:r>
            <a:endParaRPr lang="cs-CZ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4542" y="1615168"/>
            <a:ext cx="10874829" cy="501831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sz="3800" b="1" dirty="0" smtClean="0">
                <a:solidFill>
                  <a:schemeClr val="tx1"/>
                </a:solidFill>
              </a:rPr>
              <a:t>Základní údaje:</a:t>
            </a:r>
          </a:p>
          <a:p>
            <a:r>
              <a:rPr lang="cs-CZ" sz="3800" cap="none" dirty="0" smtClean="0">
                <a:solidFill>
                  <a:schemeClr val="tx1"/>
                </a:solidFill>
              </a:rPr>
              <a:t>Španělsko je třetí největší evropská země.</a:t>
            </a:r>
          </a:p>
          <a:p>
            <a:r>
              <a:rPr lang="cs-CZ" sz="3800" cap="none" dirty="0" smtClean="0">
                <a:solidFill>
                  <a:schemeClr val="tx1"/>
                </a:solidFill>
              </a:rPr>
              <a:t>Rozprostírá se na </a:t>
            </a:r>
            <a:r>
              <a:rPr lang="cs-CZ" sz="3800" cap="none" dirty="0" smtClean="0">
                <a:solidFill>
                  <a:schemeClr val="tx1"/>
                </a:solidFill>
              </a:rPr>
              <a:t>Pyrenejském </a:t>
            </a:r>
            <a:r>
              <a:rPr lang="cs-CZ" sz="3800" cap="none" dirty="0" smtClean="0">
                <a:solidFill>
                  <a:schemeClr val="tx1"/>
                </a:solidFill>
              </a:rPr>
              <a:t>poloostrově  a dominují mu </a:t>
            </a:r>
            <a:r>
              <a:rPr lang="cs-CZ" sz="3800" cap="none" dirty="0" smtClean="0">
                <a:solidFill>
                  <a:schemeClr val="tx1"/>
                </a:solidFill>
              </a:rPr>
              <a:t>vysoké pohoří</a:t>
            </a:r>
            <a:r>
              <a:rPr lang="cs-CZ" sz="3800" cap="none" dirty="0" smtClean="0">
                <a:solidFill>
                  <a:schemeClr val="tx1"/>
                </a:solidFill>
              </a:rPr>
              <a:t>, jako jsou například </a:t>
            </a:r>
          </a:p>
          <a:p>
            <a:r>
              <a:rPr lang="cs-CZ" sz="3800" cap="none" dirty="0">
                <a:solidFill>
                  <a:schemeClr val="tx1"/>
                </a:solidFill>
              </a:rPr>
              <a:t>P</a:t>
            </a:r>
            <a:r>
              <a:rPr lang="cs-CZ" sz="3800" cap="none" dirty="0" smtClean="0">
                <a:solidFill>
                  <a:schemeClr val="tx1"/>
                </a:solidFill>
              </a:rPr>
              <a:t>yreneje na severu. Ke Španělsku patří také </a:t>
            </a:r>
            <a:r>
              <a:rPr lang="cs-CZ" sz="3800" cap="none" dirty="0">
                <a:solidFill>
                  <a:schemeClr val="tx1"/>
                </a:solidFill>
              </a:rPr>
              <a:t>B</a:t>
            </a:r>
            <a:r>
              <a:rPr lang="cs-CZ" sz="3800" cap="none" dirty="0" smtClean="0">
                <a:solidFill>
                  <a:schemeClr val="tx1"/>
                </a:solidFill>
              </a:rPr>
              <a:t>aleárské ostrovy a  Kanárské ostrovy. </a:t>
            </a:r>
            <a:endParaRPr lang="cs-CZ" sz="3800" dirty="0" smtClean="0">
              <a:solidFill>
                <a:schemeClr val="tx1"/>
              </a:solidFill>
            </a:endParaRPr>
          </a:p>
          <a:p>
            <a:pPr algn="l"/>
            <a:r>
              <a:rPr lang="cs-CZ" sz="3800" b="1" dirty="0" smtClean="0">
                <a:solidFill>
                  <a:schemeClr val="tx1"/>
                </a:solidFill>
              </a:rPr>
              <a:t>Hlavní město: </a:t>
            </a:r>
          </a:p>
          <a:p>
            <a:pPr algn="l"/>
            <a:r>
              <a:rPr lang="cs-CZ" sz="3800" cap="none" dirty="0" smtClean="0">
                <a:solidFill>
                  <a:schemeClr val="tx1"/>
                </a:solidFill>
              </a:rPr>
              <a:t>Madrid</a:t>
            </a:r>
          </a:p>
          <a:p>
            <a:pPr algn="l"/>
            <a:r>
              <a:rPr lang="cs-CZ" sz="3800" b="1" dirty="0" smtClean="0">
                <a:solidFill>
                  <a:schemeClr val="tx1"/>
                </a:solidFill>
              </a:rPr>
              <a:t>Rozloha</a:t>
            </a:r>
            <a:r>
              <a:rPr lang="cs-CZ" sz="3800" b="1" dirty="0" smtClean="0">
                <a:solidFill>
                  <a:schemeClr val="tx1"/>
                </a:solidFill>
              </a:rPr>
              <a:t>: </a:t>
            </a:r>
          </a:p>
          <a:p>
            <a:pPr algn="l"/>
            <a:r>
              <a:rPr lang="cs-CZ" sz="3800" cap="none" dirty="0" smtClean="0">
                <a:solidFill>
                  <a:schemeClr val="tx1"/>
                </a:solidFill>
              </a:rPr>
              <a:t>505 944 km</a:t>
            </a:r>
            <a:r>
              <a:rPr lang="cs-CZ" sz="3800" cap="none" baseline="30000" dirty="0" smtClean="0">
                <a:solidFill>
                  <a:schemeClr val="tx1"/>
                </a:solidFill>
              </a:rPr>
              <a:t>2</a:t>
            </a:r>
            <a:endParaRPr lang="cs-CZ" sz="3800" cap="none" dirty="0" smtClean="0">
              <a:solidFill>
                <a:schemeClr val="tx1"/>
              </a:solidFill>
            </a:endParaRPr>
          </a:p>
          <a:p>
            <a:pPr algn="l"/>
            <a:r>
              <a:rPr lang="cs-CZ" sz="3800" b="1" dirty="0" smtClean="0">
                <a:solidFill>
                  <a:schemeClr val="tx1"/>
                </a:solidFill>
              </a:rPr>
              <a:t>Počet </a:t>
            </a:r>
            <a:r>
              <a:rPr lang="cs-CZ" sz="3800" b="1" dirty="0">
                <a:solidFill>
                  <a:schemeClr val="tx1"/>
                </a:solidFill>
              </a:rPr>
              <a:t>obyvatel: </a:t>
            </a:r>
          </a:p>
          <a:p>
            <a:pPr algn="l"/>
            <a:r>
              <a:rPr lang="cs-CZ" sz="3800" dirty="0">
                <a:solidFill>
                  <a:schemeClr val="tx1"/>
                </a:solidFill>
              </a:rPr>
              <a:t>46 449 565 </a:t>
            </a:r>
          </a:p>
          <a:p>
            <a:pPr algn="l"/>
            <a:r>
              <a:rPr lang="cs-CZ" sz="3800" b="1" dirty="0">
                <a:solidFill>
                  <a:schemeClr val="tx1"/>
                </a:solidFill>
              </a:rPr>
              <a:t>Úřední </a:t>
            </a:r>
            <a:r>
              <a:rPr lang="cs-CZ" sz="3800" b="1" dirty="0" smtClean="0">
                <a:solidFill>
                  <a:schemeClr val="tx1"/>
                </a:solidFill>
              </a:rPr>
              <a:t>jazyk:</a:t>
            </a:r>
            <a:r>
              <a:rPr lang="cs-CZ" sz="3800" b="1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cs-CZ" sz="3800" cap="none" dirty="0" smtClean="0">
                <a:solidFill>
                  <a:schemeClr val="tx1"/>
                </a:solidFill>
              </a:rPr>
              <a:t>španělština</a:t>
            </a:r>
          </a:p>
          <a:p>
            <a:pPr algn="l"/>
            <a:r>
              <a:rPr lang="cs-CZ" sz="3500" b="1" dirty="0" smtClean="0">
                <a:solidFill>
                  <a:schemeClr val="tx1"/>
                </a:solidFill>
              </a:rPr>
              <a:t>NÁBOŽENSTVÍ</a:t>
            </a:r>
            <a:r>
              <a:rPr lang="cs-CZ" sz="35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cs-CZ" sz="3500" cap="none" dirty="0" smtClean="0">
                <a:solidFill>
                  <a:schemeClr val="tx1"/>
                </a:solidFill>
              </a:rPr>
              <a:t>katolické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52" y="2722"/>
            <a:ext cx="2472419" cy="15321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8" y="3108468"/>
            <a:ext cx="3145971" cy="31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9370" y="0"/>
            <a:ext cx="4604659" cy="114889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000" b="1" u="sng" dirty="0" smtClean="0"/>
              <a:t>Hospodářství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635350"/>
            <a:ext cx="5181600" cy="2120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/>
              <a:t> </a:t>
            </a:r>
            <a:r>
              <a:rPr lang="cs-CZ" sz="2400" dirty="0"/>
              <a:t>Převládá rostlinná výroba se zaměřením na pěstování obilnin, dále </a:t>
            </a:r>
            <a:r>
              <a:rPr lang="cs-CZ" sz="2400" dirty="0" smtClean="0"/>
              <a:t>oliv, </a:t>
            </a:r>
            <a:r>
              <a:rPr lang="cs-CZ" sz="2400" dirty="0"/>
              <a:t>vinné </a:t>
            </a:r>
            <a:r>
              <a:rPr lang="cs-CZ" sz="2400" dirty="0" smtClean="0"/>
              <a:t>révy a ovoce. Španělsko je evropským producentem pomerančů .V chovu je významná produkce vepřového a hovězího masa. 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35348"/>
            <a:ext cx="5181600" cy="18480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/>
              <a:t>K důležitým průmyslovým odvětvím patří průmysl automobilový, chemický, </a:t>
            </a:r>
            <a:r>
              <a:rPr lang="cs-CZ" sz="2400" dirty="0" smtClean="0"/>
              <a:t>strojírenský (</a:t>
            </a:r>
            <a:r>
              <a:rPr lang="cs-CZ" sz="2400" dirty="0"/>
              <a:t>lodě)</a:t>
            </a:r>
            <a:r>
              <a:rPr lang="cs-CZ" sz="2400" dirty="0" smtClean="0"/>
              <a:t> </a:t>
            </a:r>
            <a:r>
              <a:rPr lang="cs-CZ" sz="2400" dirty="0"/>
              <a:t>a </a:t>
            </a:r>
            <a:r>
              <a:rPr lang="cs-CZ" sz="2400" dirty="0" smtClean="0"/>
              <a:t>potravinářský</a:t>
            </a:r>
            <a:r>
              <a:rPr lang="cs-CZ" sz="2000" dirty="0" smtClean="0"/>
              <a:t>. </a:t>
            </a:r>
            <a:r>
              <a:rPr lang="cs-CZ" sz="2400" dirty="0" smtClean="0"/>
              <a:t>Španělsko</a:t>
            </a:r>
            <a:r>
              <a:rPr lang="cs-CZ" sz="2000" dirty="0" smtClean="0"/>
              <a:t> </a:t>
            </a:r>
            <a:r>
              <a:rPr lang="cs-CZ" sz="2400" dirty="0"/>
              <a:t>j</a:t>
            </a:r>
            <a:r>
              <a:rPr lang="cs-CZ" sz="2400" dirty="0" smtClean="0"/>
              <a:t>e světovým producentem </a:t>
            </a:r>
            <a:r>
              <a:rPr lang="cs-CZ" sz="2400" dirty="0" smtClean="0"/>
              <a:t>rtuti, uranu </a:t>
            </a:r>
            <a:r>
              <a:rPr lang="cs-CZ" sz="2400" dirty="0" smtClean="0"/>
              <a:t>a stříbra.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876300" y="927462"/>
            <a:ext cx="450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Zemědělství:</a:t>
            </a:r>
            <a:endParaRPr lang="cs-CZ" sz="4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83084" y="927462"/>
            <a:ext cx="473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Průmysl:</a:t>
            </a:r>
            <a:endParaRPr lang="cs-CZ" sz="4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87" y="4191315"/>
            <a:ext cx="3588883" cy="20148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7" y="3863533"/>
            <a:ext cx="2623458" cy="24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99853" y="1506"/>
            <a:ext cx="2739345" cy="936173"/>
          </a:xfrm>
        </p:spPr>
        <p:txBody>
          <a:bodyPr/>
          <a:lstStyle/>
          <a:p>
            <a:pPr algn="ctr"/>
            <a:r>
              <a:rPr lang="cs-CZ" b="1" dirty="0" smtClean="0"/>
              <a:t>PAMÁTKY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3028" y="937679"/>
            <a:ext cx="4600803" cy="28683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Náměstí Plaza </a:t>
            </a:r>
            <a:r>
              <a:rPr lang="cs-CZ" sz="2400" b="1" dirty="0" err="1" smtClean="0"/>
              <a:t>Mayor</a:t>
            </a:r>
            <a:r>
              <a:rPr lang="cs-CZ" sz="2400" b="1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44" y="1434177"/>
            <a:ext cx="4061483" cy="25279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98" y="1434177"/>
            <a:ext cx="2581845" cy="309821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834743" y="4703510"/>
            <a:ext cx="5976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Symbol </a:t>
            </a:r>
            <a:r>
              <a:rPr lang="cs-CZ" sz="2000" dirty="0"/>
              <a:t>města a mistrovské dílo, které dodnes není dokončeno.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16244" y="937679"/>
            <a:ext cx="429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Chrám </a:t>
            </a:r>
            <a:r>
              <a:rPr lang="cs-CZ" sz="2400" b="1" dirty="0" err="1"/>
              <a:t>Sagrada</a:t>
            </a:r>
            <a:r>
              <a:rPr lang="cs-CZ" sz="2400" b="1" dirty="0"/>
              <a:t> </a:t>
            </a:r>
            <a:r>
              <a:rPr lang="cs-CZ" sz="2400" b="1" dirty="0" err="1"/>
              <a:t>Familia</a:t>
            </a:r>
            <a:endParaRPr lang="cs-CZ" sz="2400" b="1" dirty="0"/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13087" y="4118735"/>
            <a:ext cx="4300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Plaza </a:t>
            </a:r>
            <a:r>
              <a:rPr lang="cs-CZ" sz="2000" dirty="0" err="1"/>
              <a:t>Mayor</a:t>
            </a:r>
            <a:r>
              <a:rPr lang="cs-CZ" sz="2000" dirty="0"/>
              <a:t> patří k těm nejkrásnějším náměstím v Madridu.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8112" y="0"/>
            <a:ext cx="6712632" cy="1400530"/>
          </a:xfrm>
        </p:spPr>
        <p:txBody>
          <a:bodyPr/>
          <a:lstStyle/>
          <a:p>
            <a:pPr algn="ctr"/>
            <a:r>
              <a:rPr lang="cs-CZ" sz="7200" b="1" u="sng" dirty="0" smtClean="0"/>
              <a:t>PORTUGALSKO</a:t>
            </a:r>
            <a:endParaRPr lang="cs-CZ" sz="7200" b="1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794" y="0"/>
            <a:ext cx="2481262" cy="1657934"/>
          </a:xfrm>
        </p:spPr>
      </p:pic>
      <p:sp>
        <p:nvSpPr>
          <p:cNvPr id="6" name="TextovéPole 5"/>
          <p:cNvSpPr txBox="1"/>
          <p:nvPr/>
        </p:nvSpPr>
        <p:spPr>
          <a:xfrm>
            <a:off x="772886" y="1657934"/>
            <a:ext cx="101563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ZÁKLADNÍ ÚDAJE:</a:t>
            </a:r>
          </a:p>
          <a:p>
            <a:r>
              <a:rPr lang="cs-CZ" dirty="0"/>
              <a:t>Portugalsko najdeme v západní části Pyrenejského poloostrova</a:t>
            </a:r>
            <a:r>
              <a:rPr lang="cs-CZ" dirty="0" smtClean="0"/>
              <a:t>.</a:t>
            </a:r>
            <a:r>
              <a:rPr lang="cs-CZ" dirty="0"/>
              <a:t> Kromě pevninské části zahrnuje Portugalsko také souostroví Azory a </a:t>
            </a:r>
            <a:r>
              <a:rPr lang="cs-CZ" dirty="0" smtClean="0"/>
              <a:t>Madeira.</a:t>
            </a:r>
          </a:p>
          <a:p>
            <a:r>
              <a:rPr lang="cs-CZ" b="1" dirty="0" smtClean="0"/>
              <a:t>HLAVNÍ MĚSTO: </a:t>
            </a:r>
          </a:p>
          <a:p>
            <a:r>
              <a:rPr lang="cs-CZ" dirty="0" smtClean="0"/>
              <a:t>Lisabon</a:t>
            </a:r>
            <a:endParaRPr lang="cs-CZ" dirty="0"/>
          </a:p>
          <a:p>
            <a:r>
              <a:rPr lang="cs-CZ" b="1" dirty="0" smtClean="0"/>
              <a:t>ROZLOHA:</a:t>
            </a:r>
            <a:r>
              <a:rPr lang="cs-CZ" b="1" dirty="0"/>
              <a:t> </a:t>
            </a:r>
          </a:p>
          <a:p>
            <a:r>
              <a:rPr lang="cs-CZ" dirty="0"/>
              <a:t>92 226 km</a:t>
            </a:r>
            <a:r>
              <a:rPr lang="cs-CZ" baseline="30000" dirty="0"/>
              <a:t>2</a:t>
            </a:r>
            <a:endParaRPr lang="cs-CZ" dirty="0"/>
          </a:p>
          <a:p>
            <a:r>
              <a:rPr lang="cs-CZ" b="1" dirty="0" smtClean="0"/>
              <a:t>POČET OBYVATEL: </a:t>
            </a:r>
          </a:p>
          <a:p>
            <a:r>
              <a:rPr lang="cs-CZ" dirty="0" smtClean="0"/>
              <a:t>10 </a:t>
            </a:r>
            <a:r>
              <a:rPr lang="cs-CZ" dirty="0"/>
              <a:t>374 822 </a:t>
            </a:r>
            <a:endParaRPr lang="cs-CZ" dirty="0" smtClean="0"/>
          </a:p>
          <a:p>
            <a:r>
              <a:rPr lang="cs-CZ" b="1" dirty="0" smtClean="0"/>
              <a:t>ÚŘEDNÍ </a:t>
            </a:r>
            <a:r>
              <a:rPr lang="cs-CZ" b="1" dirty="0" smtClean="0"/>
              <a:t>JAZYK: </a:t>
            </a:r>
          </a:p>
          <a:p>
            <a:r>
              <a:rPr lang="cs-CZ" dirty="0" smtClean="0"/>
              <a:t>portugalština</a:t>
            </a:r>
            <a:endParaRPr lang="cs-CZ" dirty="0"/>
          </a:p>
          <a:p>
            <a:r>
              <a:rPr lang="cs-CZ" b="1" dirty="0" smtClean="0"/>
              <a:t>NÁBOŽENSTVÍ:</a:t>
            </a:r>
          </a:p>
          <a:p>
            <a:r>
              <a:rPr lang="cs-CZ" dirty="0" smtClean="0"/>
              <a:t>katolické, křesťanské, muslimské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24" y="2893097"/>
            <a:ext cx="3150733" cy="31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9060" y="82603"/>
            <a:ext cx="4143603" cy="755596"/>
          </a:xfrm>
        </p:spPr>
        <p:txBody>
          <a:bodyPr/>
          <a:lstStyle/>
          <a:p>
            <a:pPr algn="ctr"/>
            <a:r>
              <a:rPr lang="cs-CZ" b="1" u="sng" dirty="0" smtClean="0"/>
              <a:t>HOSPODÁŘSTVÍ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22522" y="1669604"/>
            <a:ext cx="439633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Na severu díky srážkám se pěstují hlavně brambory, obilí a vinná réva. Na jihu Portugalska se pěstují </a:t>
            </a:r>
            <a:r>
              <a:rPr lang="cs-CZ" sz="2000" dirty="0" smtClean="0"/>
              <a:t>citrusy a </a:t>
            </a:r>
            <a:r>
              <a:rPr lang="cs-CZ" sz="2000" dirty="0" smtClean="0"/>
              <a:t>olivy. V Portugalsku je významný hlavně rybolov. 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4493" y="1665897"/>
            <a:ext cx="4396341" cy="2685074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Nejdůležitějšími sektory jsou: textilní průmysl(oděvní </a:t>
            </a:r>
            <a:r>
              <a:rPr lang="cs-CZ" sz="2000" dirty="0"/>
              <a:t>a </a:t>
            </a:r>
            <a:r>
              <a:rPr lang="cs-CZ" sz="2000" dirty="0" smtClean="0"/>
              <a:t>obuvnický), automobilový průmysl. V Portugalsku je významná těžba rud a mědi. Zpracovává se zde nejvíce dřevo a korek.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03312" y="888607"/>
            <a:ext cx="4551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Zemědělství: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74038" y="853560"/>
            <a:ext cx="4506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Průmysl:</a:t>
            </a:r>
            <a:endParaRPr lang="cs-CZ" sz="4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2" y="3962400"/>
            <a:ext cx="3424895" cy="25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6909" y="87086"/>
            <a:ext cx="2739346" cy="729343"/>
          </a:xfrm>
        </p:spPr>
        <p:txBody>
          <a:bodyPr/>
          <a:lstStyle/>
          <a:p>
            <a:pPr algn="ctr"/>
            <a:r>
              <a:rPr lang="cs-CZ" b="1" dirty="0" smtClean="0"/>
              <a:t>PAMÁTKY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132" y="1106749"/>
            <a:ext cx="8946541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Katedrála Panny Marie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45" y="1572006"/>
            <a:ext cx="3970984" cy="297823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65045" y="4700570"/>
            <a:ext cx="4754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Katedrála se nachází ve městě </a:t>
            </a:r>
            <a:r>
              <a:rPr lang="cs-CZ" sz="2000" dirty="0" err="1" smtClean="0"/>
              <a:t>Braga</a:t>
            </a:r>
            <a:r>
              <a:rPr lang="cs-CZ" sz="2000" dirty="0" smtClean="0"/>
              <a:t>. Mísí se v ní několik stavebních slohů. </a:t>
            </a:r>
          </a:p>
          <a:p>
            <a:r>
              <a:rPr lang="cs-CZ" sz="2000" dirty="0"/>
              <a:t> 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289429" y="1046689"/>
            <a:ext cx="289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Betlémská věž</a:t>
            </a: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29" y="1545772"/>
            <a:ext cx="4571014" cy="297733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17772" y="4640510"/>
            <a:ext cx="607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Betlémská věž je jedním ze symbolů Lisabonu.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86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7309" y="147918"/>
            <a:ext cx="3958546" cy="118013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u="sng" dirty="0" smtClean="0"/>
              <a:t>Monako</a:t>
            </a:r>
            <a:endParaRPr lang="cs-CZ" sz="7200" b="1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0"/>
            <a:ext cx="2573536" cy="2058829"/>
          </a:xfrm>
        </p:spPr>
      </p:pic>
      <p:sp>
        <p:nvSpPr>
          <p:cNvPr id="5" name="TextovéPole 4"/>
          <p:cNvSpPr txBox="1"/>
          <p:nvPr/>
        </p:nvSpPr>
        <p:spPr>
          <a:xfrm>
            <a:off x="642258" y="1616205"/>
            <a:ext cx="7837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ZÁKLADNÍ ÚDAJE:</a:t>
            </a:r>
          </a:p>
          <a:p>
            <a:r>
              <a:rPr lang="cs-CZ" dirty="0"/>
              <a:t>Monako – Monacké knížectví </a:t>
            </a:r>
            <a:r>
              <a:rPr lang="cs-CZ" dirty="0" smtClean="0"/>
              <a:t>je </a:t>
            </a:r>
            <a:r>
              <a:rPr lang="cs-CZ" dirty="0"/>
              <a:t>stát ležící na středomořském pobřeží francouzské </a:t>
            </a:r>
            <a:r>
              <a:rPr lang="cs-CZ" dirty="0" smtClean="0"/>
              <a:t>riviéry</a:t>
            </a:r>
            <a:r>
              <a:rPr lang="cs-CZ" dirty="0" smtClean="0"/>
              <a:t>. Jde o druhý nejmenší stát na světě </a:t>
            </a:r>
            <a:r>
              <a:rPr lang="cs-CZ" dirty="0"/>
              <a:t>a</a:t>
            </a:r>
            <a:r>
              <a:rPr lang="cs-CZ" dirty="0"/>
              <a:t> současně země s druhou největší hustotou osídlení</a:t>
            </a:r>
            <a:r>
              <a:rPr lang="cs-CZ" dirty="0" smtClean="0"/>
              <a:t>.</a:t>
            </a:r>
            <a:r>
              <a:rPr lang="cs-CZ" dirty="0"/>
              <a:t> Monako </a:t>
            </a:r>
            <a:r>
              <a:rPr lang="cs-CZ" dirty="0" smtClean="0"/>
              <a:t>je </a:t>
            </a:r>
            <a:r>
              <a:rPr lang="cs-CZ" dirty="0"/>
              <a:t>mezi bohatými lidmi a turisty velmi oblíbený stát.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55" y="3004457"/>
            <a:ext cx="3427831" cy="342783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4495" y="3082647"/>
            <a:ext cx="58456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Hlavní město:</a:t>
            </a:r>
          </a:p>
          <a:p>
            <a:r>
              <a:rPr lang="cs-CZ" dirty="0" err="1" smtClean="0"/>
              <a:t>Monaco-Ville</a:t>
            </a:r>
            <a:endParaRPr lang="cs-CZ" dirty="0" smtClean="0"/>
          </a:p>
          <a:p>
            <a:r>
              <a:rPr lang="cs-CZ" b="1" dirty="0" smtClean="0"/>
              <a:t>Rozloha:</a:t>
            </a:r>
          </a:p>
          <a:p>
            <a:r>
              <a:rPr lang="cs-CZ" dirty="0" smtClean="0"/>
              <a:t>2,04 </a:t>
            </a:r>
            <a:r>
              <a:rPr lang="cs-CZ" dirty="0"/>
              <a:t>km</a:t>
            </a:r>
            <a:r>
              <a:rPr lang="cs-CZ" baseline="30000" dirty="0"/>
              <a:t>2</a:t>
            </a:r>
            <a:endParaRPr lang="cs-CZ" dirty="0"/>
          </a:p>
          <a:p>
            <a:r>
              <a:rPr lang="cs-CZ" b="1" dirty="0" smtClean="0"/>
              <a:t>Počet obyvatel:</a:t>
            </a:r>
          </a:p>
          <a:p>
            <a:r>
              <a:rPr lang="cs-CZ" dirty="0" smtClean="0"/>
              <a:t>36 950 obyvatel</a:t>
            </a:r>
          </a:p>
          <a:p>
            <a:r>
              <a:rPr lang="cs-CZ" b="1" dirty="0" smtClean="0"/>
              <a:t>Jazyk:</a:t>
            </a:r>
          </a:p>
          <a:p>
            <a:r>
              <a:rPr lang="cs-CZ" dirty="0"/>
              <a:t>f</a:t>
            </a:r>
            <a:r>
              <a:rPr lang="cs-CZ" dirty="0" smtClean="0"/>
              <a:t>rancouzština, italština</a:t>
            </a:r>
          </a:p>
          <a:p>
            <a:r>
              <a:rPr lang="cs-CZ" b="1" dirty="0" smtClean="0"/>
              <a:t>Náboženství:</a:t>
            </a:r>
          </a:p>
          <a:p>
            <a:r>
              <a:rPr lang="cs-CZ" dirty="0" smtClean="0"/>
              <a:t>římskokatolické </a:t>
            </a:r>
            <a:r>
              <a:rPr lang="cs-CZ" dirty="0" smtClean="0"/>
              <a:t>(90% obyvatelstva)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5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95192" y="82604"/>
            <a:ext cx="4208918" cy="788253"/>
          </a:xfrm>
        </p:spPr>
        <p:txBody>
          <a:bodyPr/>
          <a:lstStyle/>
          <a:p>
            <a:r>
              <a:rPr lang="cs-CZ" b="1" u="sng" dirty="0" smtClean="0"/>
              <a:t>HOSPODÁŘSTVÍ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3" y="1099797"/>
            <a:ext cx="4396338" cy="576262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ZEMĚDĚLSTVÍ: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03313" y="1708716"/>
            <a:ext cx="4396339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 Maroku zemědělství neexistuje. Stát vydělává turistikou a daněmi. </a:t>
            </a:r>
            <a:endParaRPr lang="cs-CZ" sz="2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839551" y="1078365"/>
            <a:ext cx="4396339" cy="576262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PRŮMYSL: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839551" y="1708716"/>
            <a:ext cx="4396339" cy="3741738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/>
              <a:t>Převládají zde malé a střední podniky v chemickém oboru( hlavně farmacie a kosmetika). V Monaku se nic důležitého netěží. </a:t>
            </a:r>
            <a:r>
              <a:rPr lang="cs-CZ" sz="2000" dirty="0" smtClean="0"/>
              <a:t>Významný </a:t>
            </a:r>
            <a:r>
              <a:rPr lang="cs-CZ" sz="2000" dirty="0" smtClean="0"/>
              <a:t>je zde </a:t>
            </a:r>
            <a:r>
              <a:rPr lang="cs-CZ" sz="2000" dirty="0" smtClean="0"/>
              <a:t>rybolov.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3810405"/>
            <a:ext cx="4648200" cy="24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719</TotalTime>
  <Words>649</Words>
  <Application>Microsoft Office PowerPoint</Application>
  <PresentationFormat>Širokoúhlá obrazovka</PresentationFormat>
  <Paragraphs>170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Ion</vt:lpstr>
      <vt:lpstr>Prezentace aplikace PowerPoint</vt:lpstr>
      <vt:lpstr>ŠPANĚLSKO  (Španělské království)</vt:lpstr>
      <vt:lpstr>Hospodářství </vt:lpstr>
      <vt:lpstr>PAMÁTKY</vt:lpstr>
      <vt:lpstr>PORTUGALSKO</vt:lpstr>
      <vt:lpstr>HOSPODÁŘSTVÍ</vt:lpstr>
      <vt:lpstr>PAMÁTKY</vt:lpstr>
      <vt:lpstr>Monako</vt:lpstr>
      <vt:lpstr>HOSPODÁŘSTVÍ </vt:lpstr>
      <vt:lpstr>PAMÁTKY</vt:lpstr>
      <vt:lpstr>ANDORRA</vt:lpstr>
      <vt:lpstr>HOSPODÁŘSTVÍ</vt:lpstr>
      <vt:lpstr>PAMÁTKY</vt:lpstr>
      <vt:lpstr>Prezentace aplikace PowerPoint</vt:lpstr>
      <vt:lpstr>Prezentace aplikace PowerPoint</vt:lpstr>
      <vt:lpstr>Použité zdroje: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ŠPANĚLSKO</dc:title>
  <dc:creator>Eva Tomečková</dc:creator>
  <cp:lastModifiedBy>Tomáš Tomeček</cp:lastModifiedBy>
  <cp:revision>75</cp:revision>
  <dcterms:created xsi:type="dcterms:W3CDTF">2016-11-06T11:09:42Z</dcterms:created>
  <dcterms:modified xsi:type="dcterms:W3CDTF">2016-11-10T19:18:03Z</dcterms:modified>
</cp:coreProperties>
</file>