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4" r:id="rId1"/>
  </p:sldMasterIdLst>
  <p:sldIdLst>
    <p:sldId id="256" r:id="rId2"/>
    <p:sldId id="257" r:id="rId3"/>
    <p:sldId id="258" r:id="rId4"/>
    <p:sldId id="268" r:id="rId5"/>
    <p:sldId id="270" r:id="rId6"/>
    <p:sldId id="269" r:id="rId7"/>
    <p:sldId id="259" r:id="rId8"/>
    <p:sldId id="260" r:id="rId9"/>
    <p:sldId id="271" r:id="rId10"/>
    <p:sldId id="272" r:id="rId11"/>
    <p:sldId id="284" r:id="rId12"/>
    <p:sldId id="273" r:id="rId13"/>
    <p:sldId id="261" r:id="rId14"/>
    <p:sldId id="262" r:id="rId15"/>
    <p:sldId id="274" r:id="rId16"/>
    <p:sldId id="275" r:id="rId17"/>
    <p:sldId id="280" r:id="rId18"/>
    <p:sldId id="276" r:id="rId19"/>
    <p:sldId id="263" r:id="rId20"/>
    <p:sldId id="264" r:id="rId21"/>
    <p:sldId id="277" r:id="rId22"/>
    <p:sldId id="283" r:id="rId23"/>
    <p:sldId id="278" r:id="rId24"/>
    <p:sldId id="281" r:id="rId25"/>
    <p:sldId id="279" r:id="rId26"/>
    <p:sldId id="267" r:id="rId27"/>
    <p:sldId id="265" r:id="rId28"/>
    <p:sldId id="266" r:id="rId29"/>
    <p:sldId id="282" r:id="rId3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EA9CD18D-7F21-4507-8227-15E229DA858F}" type="datetimeFigureOut">
              <a:rPr lang="cs-CZ" smtClean="0"/>
              <a:t>16.11.2016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E5B0F4D7-7759-4FC6-8DDF-B4F4C16592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4360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CD18D-7F21-4507-8227-15E229DA858F}" type="datetimeFigureOut">
              <a:rPr lang="cs-CZ" smtClean="0"/>
              <a:t>16.11.2016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0F4D7-7759-4FC6-8DDF-B4F4C16592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1561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A9CD18D-7F21-4507-8227-15E229DA858F}" type="datetimeFigureOut">
              <a:rPr lang="cs-CZ" smtClean="0"/>
              <a:t>16.11.2016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5B0F4D7-7759-4FC6-8DDF-B4F4C16592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6682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A9CD18D-7F21-4507-8227-15E229DA858F}" type="datetimeFigureOut">
              <a:rPr lang="cs-CZ" smtClean="0"/>
              <a:t>16.11.2016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5B0F4D7-7759-4FC6-8DDF-B4F4C1659244}" type="slidenum">
              <a:rPr lang="cs-CZ" smtClean="0"/>
              <a:t>‹#›</a:t>
            </a:fld>
            <a:endParaRPr lang="cs-CZ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517656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A9CD18D-7F21-4507-8227-15E229DA858F}" type="datetimeFigureOut">
              <a:rPr lang="cs-CZ" smtClean="0"/>
              <a:t>16.11.2016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5B0F4D7-7759-4FC6-8DDF-B4F4C16592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360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CD18D-7F21-4507-8227-15E229DA858F}" type="datetimeFigureOut">
              <a:rPr lang="cs-CZ" smtClean="0"/>
              <a:t>16.11.2016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0F4D7-7759-4FC6-8DDF-B4F4C16592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55908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CD18D-7F21-4507-8227-15E229DA858F}" type="datetimeFigureOut">
              <a:rPr lang="cs-CZ" smtClean="0"/>
              <a:t>16.11.2016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0F4D7-7759-4FC6-8DDF-B4F4C16592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21220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CD18D-7F21-4507-8227-15E229DA858F}" type="datetimeFigureOut">
              <a:rPr lang="cs-CZ" smtClean="0"/>
              <a:t>16.11.2016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0F4D7-7759-4FC6-8DDF-B4F4C16592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86194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A9CD18D-7F21-4507-8227-15E229DA858F}" type="datetimeFigureOut">
              <a:rPr lang="cs-CZ" smtClean="0"/>
              <a:t>16.11.2016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5B0F4D7-7759-4FC6-8DDF-B4F4C16592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4410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CD18D-7F21-4507-8227-15E229DA858F}" type="datetimeFigureOut">
              <a:rPr lang="cs-CZ" smtClean="0"/>
              <a:t>16.11.2016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0F4D7-7759-4FC6-8DDF-B4F4C16592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2711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A9CD18D-7F21-4507-8227-15E229DA858F}" type="datetimeFigureOut">
              <a:rPr lang="cs-CZ" smtClean="0"/>
              <a:t>16.11.2016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5B0F4D7-7759-4FC6-8DDF-B4F4C16592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1462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CD18D-7F21-4507-8227-15E229DA858F}" type="datetimeFigureOut">
              <a:rPr lang="cs-CZ" smtClean="0"/>
              <a:t>16.11.2016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0F4D7-7759-4FC6-8DDF-B4F4C16592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9741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CD18D-7F21-4507-8227-15E229DA858F}" type="datetimeFigureOut">
              <a:rPr lang="cs-CZ" smtClean="0"/>
              <a:t>16.11.2016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0F4D7-7759-4FC6-8DDF-B4F4C16592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2477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CD18D-7F21-4507-8227-15E229DA858F}" type="datetimeFigureOut">
              <a:rPr lang="cs-CZ" smtClean="0"/>
              <a:t>16.11.2016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0F4D7-7759-4FC6-8DDF-B4F4C16592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9581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CD18D-7F21-4507-8227-15E229DA858F}" type="datetimeFigureOut">
              <a:rPr lang="cs-CZ" smtClean="0"/>
              <a:t>16.11.2016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0F4D7-7759-4FC6-8DDF-B4F4C16592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8524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CD18D-7F21-4507-8227-15E229DA858F}" type="datetimeFigureOut">
              <a:rPr lang="cs-CZ" smtClean="0"/>
              <a:t>16.11.2016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0F4D7-7759-4FC6-8DDF-B4F4C16592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5671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CD18D-7F21-4507-8227-15E229DA858F}" type="datetimeFigureOut">
              <a:rPr lang="cs-CZ" smtClean="0"/>
              <a:t>16.11.2016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0F4D7-7759-4FC6-8DDF-B4F4C16592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8261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9CD18D-7F21-4507-8227-15E229DA858F}" type="datetimeFigureOut">
              <a:rPr lang="cs-CZ" smtClean="0"/>
              <a:t>16.11.2016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0F4D7-7759-4FC6-8DDF-B4F4C16592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775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  <p:sldLayoutId id="2147483788" r:id="rId14"/>
    <p:sldLayoutId id="2147483789" r:id="rId15"/>
    <p:sldLayoutId id="2147483790" r:id="rId16"/>
    <p:sldLayoutId id="2147483791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z/search?q=spanelsko&amp;biw=1920&amp;bih=955&amp;source=lnms&amp;tbm=isch&amp;sa=X&amp;ved=0ahUKEwic4ujA2JHQAhWMzRoKHVcJB_IQ_AUICCgB" TargetMode="External"/><Relationship Id="rId2" Type="http://schemas.openxmlformats.org/officeDocument/2006/relationships/hyperlink" Target="https://cs.wikipedia.org/wiki/%C5%A0pan%C4%9Blsko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google.cz/search?q=portugalsko&amp;biw=1920&amp;bih=955&amp;source=lnms&amp;tbm=isch&amp;sa=X&amp;ved=0ahUKEwjL2YrU2JHQAhXGyRoKHSj9APQQ_AUICCgB" TargetMode="External"/><Relationship Id="rId4" Type="http://schemas.openxmlformats.org/officeDocument/2006/relationships/hyperlink" Target="https://cs.wikipedia.org/wiki/Portugalsko" TargetMode="Externa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zemepis.eu/monako.p86.html" TargetMode="External"/><Relationship Id="rId3" Type="http://schemas.openxmlformats.org/officeDocument/2006/relationships/hyperlink" Target="https://www.google.cz/search?q=andorra&amp;biw=1920&amp;bih=955&amp;source=lnms&amp;tbm=isch&amp;sa=X&amp;ved=0ahUKEwj3-PPr2JHQAhXImBoKHWY0D_YQ_AUICCgB" TargetMode="External"/><Relationship Id="rId7" Type="http://schemas.openxmlformats.org/officeDocument/2006/relationships/hyperlink" Target="http://www.zemepis.com/Andorra.php" TargetMode="External"/><Relationship Id="rId2" Type="http://schemas.openxmlformats.org/officeDocument/2006/relationships/hyperlink" Target="https://cs.wikipedia.org/wiki/Andorr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undo.cz/spanelsko/ainsa" TargetMode="External"/><Relationship Id="rId5" Type="http://schemas.openxmlformats.org/officeDocument/2006/relationships/hyperlink" Target="https://www.google.cz/search?q=monako&amp;biw=1920&amp;bih=955&amp;source=lnms&amp;tbm=isch&amp;sa=X&amp;ved=0ahUKEwjjkvGY2ZHQAhXMORoKHVL0AvEQ_AUICCgB" TargetMode="External"/><Relationship Id="rId10" Type="http://schemas.openxmlformats.org/officeDocument/2006/relationships/hyperlink" Target="http://www.ttg.cz/andorra-laka-ceske-turisty-na-celorocni-radovanky-a-sportovni-aktivity/" TargetMode="External"/><Relationship Id="rId4" Type="http://schemas.openxmlformats.org/officeDocument/2006/relationships/hyperlink" Target="https://cs.wikipedia.org/wiki/Monako" TargetMode="External"/><Relationship Id="rId9" Type="http://schemas.openxmlformats.org/officeDocument/2006/relationships/hyperlink" Target="http://cesty.in/andorra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a.cz/monako/automobilove-muzeum" TargetMode="External"/><Relationship Id="rId2" Type="http://schemas.openxmlformats.org/officeDocument/2006/relationships/hyperlink" Target="http://www.toulkyevropou.cz/ev_monako.php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ara.cz/monako/turisticke-cile/zajimavosti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7200" dirty="0" err="1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JiŽNÍ</a:t>
            </a:r>
            <a:r>
              <a:rPr lang="cs-CZ" sz="7200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EVROPA</a:t>
            </a:r>
            <a:endParaRPr lang="cs-CZ" sz="7200" dirty="0"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46416" y="3628501"/>
            <a:ext cx="5345082" cy="685800"/>
          </a:xfrm>
        </p:spPr>
        <p:txBody>
          <a:bodyPr>
            <a:normAutofit/>
          </a:bodyPr>
          <a:lstStyle/>
          <a:p>
            <a:r>
              <a:rPr lang="cs-CZ" sz="1800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Sára Hrabáková a Nela Burianová</a:t>
            </a:r>
            <a:endParaRPr lang="cs-CZ" sz="1800" dirty="0"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8096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7612" y="906088"/>
            <a:ext cx="10820400" cy="402412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endParaRPr lang="cs-CZ" sz="2000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cs-CZ" sz="2000" b="1" dirty="0" smtClean="0">
                <a:solidFill>
                  <a:srgbClr val="00B0F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  </a:t>
            </a:r>
            <a:r>
              <a:rPr lang="cs-CZ" sz="2000" b="1" u="sng" dirty="0" smtClean="0">
                <a:solidFill>
                  <a:srgbClr val="00B0F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HOSPODÁŘSTVÍ </a:t>
            </a:r>
            <a:r>
              <a:rPr lang="cs-CZ" sz="2000" b="1" dirty="0" smtClean="0">
                <a:solidFill>
                  <a:srgbClr val="00B0F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cs-CZ" sz="2000" b="1" dirty="0">
                <a:solidFill>
                  <a:srgbClr val="00B0F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- </a:t>
            </a:r>
            <a:r>
              <a:rPr lang="cs-CZ" sz="2000" b="1" u="sng" dirty="0">
                <a:solidFill>
                  <a:srgbClr val="00B0F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ZEMĚDĚLSTVÍ</a:t>
            </a:r>
          </a:p>
          <a:p>
            <a:pPr>
              <a:lnSpc>
                <a:spcPct val="150000"/>
              </a:lnSpc>
            </a:pPr>
            <a:r>
              <a:rPr lang="cs-CZ" sz="2000" dirty="0" smtClean="0"/>
              <a:t>Významná </a:t>
            </a:r>
            <a:r>
              <a:rPr lang="cs-CZ" sz="2000" dirty="0"/>
              <a:t>produkce obilovin, brambor, oliv a vinných hroznů. Důležitou surovinou pro výrobu a vývoz je korková kůra z korkového </a:t>
            </a:r>
            <a:r>
              <a:rPr lang="cs-CZ" sz="2000" dirty="0" smtClean="0"/>
              <a:t>dubu</a:t>
            </a:r>
            <a:endParaRPr lang="cs-CZ" sz="2000" b="1" u="sng" dirty="0" smtClean="0">
              <a:solidFill>
                <a:srgbClr val="00B0F0"/>
              </a:solidFill>
            </a:endParaRPr>
          </a:p>
          <a:p>
            <a:pPr>
              <a:lnSpc>
                <a:spcPct val="150000"/>
              </a:lnSpc>
            </a:pPr>
            <a:r>
              <a:rPr lang="cs-CZ" sz="2000" dirty="0"/>
              <a:t>R</a:t>
            </a:r>
            <a:r>
              <a:rPr lang="cs-CZ" sz="2000" dirty="0" smtClean="0"/>
              <a:t>ozšířen </a:t>
            </a:r>
            <a:r>
              <a:rPr lang="cs-CZ" sz="2000" dirty="0"/>
              <a:t>je chov ovcí, skotu, </a:t>
            </a:r>
            <a:r>
              <a:rPr lang="cs-CZ" sz="2000" dirty="0" smtClean="0"/>
              <a:t>koz, </a:t>
            </a:r>
            <a:r>
              <a:rPr lang="cs-CZ" sz="2000" dirty="0"/>
              <a:t>drůbeže a </a:t>
            </a:r>
            <a:r>
              <a:rPr lang="cs-CZ" sz="2000" dirty="0" smtClean="0"/>
              <a:t>rybolov. Orná </a:t>
            </a:r>
            <a:r>
              <a:rPr lang="cs-CZ" sz="2000" dirty="0"/>
              <a:t>půda tvoří 26 % celkové pevné země, louky a pastviny 18 % a lesy 36 </a:t>
            </a:r>
            <a:r>
              <a:rPr lang="cs-CZ" sz="2000" dirty="0" smtClean="0"/>
              <a:t>%</a:t>
            </a:r>
            <a:endParaRPr lang="cs-CZ" sz="2000" dirty="0"/>
          </a:p>
          <a:p>
            <a:pPr marL="0" indent="0">
              <a:lnSpc>
                <a:spcPct val="150000"/>
              </a:lnSpc>
              <a:buNone/>
            </a:pPr>
            <a:r>
              <a:rPr lang="cs-CZ" sz="2000" dirty="0">
                <a:solidFill>
                  <a:srgbClr val="00B0F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  </a:t>
            </a:r>
            <a:endParaRPr lang="cs-CZ" sz="20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2480" y="4187436"/>
            <a:ext cx="4267891" cy="21339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222" y="4099421"/>
            <a:ext cx="3458787" cy="23099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6390264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5800" y="2044931"/>
            <a:ext cx="10820400" cy="4024125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cs-CZ" sz="2400" dirty="0">
                <a:solidFill>
                  <a:srgbClr val="00B0F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cs-CZ" sz="2400" b="1" u="sng" dirty="0">
                <a:solidFill>
                  <a:srgbClr val="00B0F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PRŮMYSL</a:t>
            </a:r>
          </a:p>
          <a:p>
            <a:pPr>
              <a:lnSpc>
                <a:spcPct val="150000"/>
              </a:lnSpc>
            </a:pPr>
            <a:r>
              <a:rPr lang="cs-CZ" sz="2400" dirty="0" smtClean="0"/>
              <a:t>Tradiční </a:t>
            </a:r>
            <a:r>
              <a:rPr lang="cs-CZ" sz="2400" dirty="0"/>
              <a:t>vývoz artiklů - korek, textil, pryskyřice, konzervované sardinky a víno </a:t>
            </a:r>
          </a:p>
          <a:p>
            <a:pPr>
              <a:lnSpc>
                <a:spcPct val="150000"/>
              </a:lnSpc>
            </a:pPr>
            <a:r>
              <a:rPr lang="cs-CZ" sz="2400" dirty="0" smtClean="0"/>
              <a:t>Těžký </a:t>
            </a:r>
            <a:r>
              <a:rPr lang="cs-CZ" sz="2400" dirty="0"/>
              <a:t>průmysl, například výroba aut a cementu. Příspěvky a půjčky EU umožnily stavbu nových silnic, mostů a nemocnic 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Nejvýznamnější odvětví průmyslu je textilní a obuvnický průmysl, dřevozpracující průmysl, </a:t>
            </a:r>
            <a:r>
              <a:rPr lang="cs-CZ" sz="2400" dirty="0" err="1"/>
              <a:t>železárenství</a:t>
            </a:r>
            <a:r>
              <a:rPr lang="cs-CZ" sz="2400" dirty="0"/>
              <a:t>, rafinace oleje, chemický průmysl, konzervování ryb, výroba vína a turismus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3447" y="535673"/>
            <a:ext cx="2914996" cy="19468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381579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TURISTICKÝ RUCH</a:t>
            </a:r>
            <a:endParaRPr lang="cs-CZ" sz="3600" dirty="0"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5800" y="2057401"/>
            <a:ext cx="10820400" cy="4024125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70000"/>
              </a:lnSpc>
            </a:pPr>
            <a:r>
              <a:rPr lang="cs-CZ" dirty="0" smtClean="0"/>
              <a:t>Mezi hlavní turistické oblasti patří Lisabon, </a:t>
            </a:r>
            <a:r>
              <a:rPr lang="cs-CZ" dirty="0" err="1" smtClean="0"/>
              <a:t>Algarve</a:t>
            </a:r>
            <a:r>
              <a:rPr lang="cs-CZ" dirty="0" smtClean="0"/>
              <a:t>, portugalské ostrovy Madeira a Azory</a:t>
            </a:r>
          </a:p>
          <a:p>
            <a:pPr>
              <a:lnSpc>
                <a:spcPct val="150000"/>
              </a:lnSpc>
            </a:pPr>
            <a:endParaRPr lang="cs-CZ" dirty="0" smtClean="0"/>
          </a:p>
          <a:p>
            <a:pPr>
              <a:lnSpc>
                <a:spcPct val="150000"/>
              </a:lnSpc>
            </a:pPr>
            <a:r>
              <a:rPr lang="cs-CZ" dirty="0" smtClean="0">
                <a:solidFill>
                  <a:srgbClr val="00B0F0"/>
                </a:solidFill>
              </a:rPr>
              <a:t>Lisabon</a:t>
            </a:r>
            <a:r>
              <a:rPr lang="cs-CZ" dirty="0" smtClean="0"/>
              <a:t> - Hlavní a největší město Portugalska</a:t>
            </a:r>
          </a:p>
          <a:p>
            <a:pPr>
              <a:lnSpc>
                <a:spcPct val="150000"/>
              </a:lnSpc>
            </a:pPr>
            <a:endParaRPr lang="cs-CZ" dirty="0" smtClean="0"/>
          </a:p>
          <a:p>
            <a:pPr>
              <a:lnSpc>
                <a:spcPct val="150000"/>
              </a:lnSpc>
            </a:pPr>
            <a:r>
              <a:rPr lang="cs-CZ" dirty="0" err="1" smtClean="0">
                <a:solidFill>
                  <a:srgbClr val="00B0F0"/>
                </a:solidFill>
              </a:rPr>
              <a:t>Algarve</a:t>
            </a:r>
            <a:r>
              <a:rPr lang="cs-CZ" dirty="0" smtClean="0"/>
              <a:t> – Je to nejkrásnější pláž Portugalska, hlavní turistická oblast</a:t>
            </a:r>
          </a:p>
          <a:p>
            <a:pPr>
              <a:lnSpc>
                <a:spcPct val="150000"/>
              </a:lnSpc>
            </a:pPr>
            <a:endParaRPr lang="cs-CZ" dirty="0" smtClean="0"/>
          </a:p>
          <a:p>
            <a:pPr>
              <a:lnSpc>
                <a:spcPct val="150000"/>
              </a:lnSpc>
            </a:pPr>
            <a:r>
              <a:rPr lang="cs-CZ" dirty="0" smtClean="0">
                <a:solidFill>
                  <a:srgbClr val="00B0F0"/>
                </a:solidFill>
              </a:rPr>
              <a:t>Madeira </a:t>
            </a:r>
            <a:r>
              <a:rPr lang="cs-CZ" dirty="0" smtClean="0">
                <a:solidFill>
                  <a:srgbClr val="00B0F0"/>
                </a:solidFill>
              </a:rPr>
              <a:t>a Azory </a:t>
            </a:r>
            <a:r>
              <a:rPr lang="cs-CZ" dirty="0" smtClean="0"/>
              <a:t>– Je to souostroví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106" y="4739618"/>
            <a:ext cx="2858020" cy="17519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Šipka doprava 4"/>
          <p:cNvSpPr/>
          <p:nvPr/>
        </p:nvSpPr>
        <p:spPr>
          <a:xfrm>
            <a:off x="5311833" y="5519985"/>
            <a:ext cx="872837" cy="191193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7126" y="2817155"/>
            <a:ext cx="2563283" cy="19224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Šipka doprava 6"/>
          <p:cNvSpPr/>
          <p:nvPr/>
        </p:nvSpPr>
        <p:spPr>
          <a:xfrm rot="20204282">
            <a:off x="8488165" y="4198647"/>
            <a:ext cx="677578" cy="113547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2514" y="2730923"/>
            <a:ext cx="2204440" cy="13044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Šipka doprava 8"/>
          <p:cNvSpPr/>
          <p:nvPr/>
        </p:nvSpPr>
        <p:spPr>
          <a:xfrm>
            <a:off x="6259484" y="3417262"/>
            <a:ext cx="299258" cy="115647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08435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20488" y="901532"/>
            <a:ext cx="6374476" cy="1293028"/>
          </a:xfrm>
        </p:spPr>
        <p:txBody>
          <a:bodyPr>
            <a:normAutofit/>
          </a:bodyPr>
          <a:lstStyle/>
          <a:p>
            <a:r>
              <a:rPr lang="cs-CZ" sz="4800" u="sng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Andorra</a:t>
            </a:r>
            <a:endParaRPr lang="cs-CZ" sz="4800" u="sng" dirty="0"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1349" y="2175673"/>
            <a:ext cx="10820400" cy="4024125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Andora </a:t>
            </a:r>
            <a:r>
              <a:rPr lang="cs-CZ" dirty="0"/>
              <a:t>je knížectví v jihozápadní </a:t>
            </a:r>
            <a:r>
              <a:rPr lang="cs-CZ" dirty="0" smtClean="0"/>
              <a:t>Evropě</a:t>
            </a:r>
          </a:p>
          <a:p>
            <a:r>
              <a:rPr lang="cs-CZ" dirty="0" smtClean="0"/>
              <a:t>Není členem EU!</a:t>
            </a:r>
          </a:p>
          <a:p>
            <a:r>
              <a:rPr lang="cs-CZ" dirty="0" smtClean="0"/>
              <a:t>Je to městský stát</a:t>
            </a:r>
          </a:p>
          <a:p>
            <a:r>
              <a:rPr lang="cs-CZ" dirty="0" smtClean="0"/>
              <a:t>Úřední jazyk : katalánština, ale používá se i francouzština a španělština</a:t>
            </a:r>
          </a:p>
          <a:p>
            <a:r>
              <a:rPr lang="cs-CZ" dirty="0" smtClean="0"/>
              <a:t>Hlavní město : </a:t>
            </a:r>
            <a:r>
              <a:rPr lang="cs-CZ" dirty="0"/>
              <a:t>Andorra la </a:t>
            </a:r>
            <a:r>
              <a:rPr lang="cs-CZ" dirty="0" smtClean="0"/>
              <a:t>Vella</a:t>
            </a:r>
          </a:p>
          <a:p>
            <a:r>
              <a:rPr lang="cs-CZ" dirty="0" smtClean="0"/>
              <a:t>Rozloha : </a:t>
            </a:r>
            <a:r>
              <a:rPr lang="cs-CZ" dirty="0"/>
              <a:t>468 km² (204. na světě</a:t>
            </a:r>
            <a:r>
              <a:rPr lang="cs-CZ" dirty="0" smtClean="0"/>
              <a:t>)</a:t>
            </a:r>
          </a:p>
          <a:p>
            <a:endParaRPr lang="cs-CZ" dirty="0" smtClean="0"/>
          </a:p>
          <a:p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Nejvyšší bod : </a:t>
            </a:r>
            <a:r>
              <a:rPr lang="cs-CZ" dirty="0" err="1"/>
              <a:t>Coma</a:t>
            </a:r>
            <a:r>
              <a:rPr lang="cs-CZ" dirty="0"/>
              <a:t> </a:t>
            </a:r>
            <a:r>
              <a:rPr lang="cs-CZ" dirty="0" err="1"/>
              <a:t>Pedrosa</a:t>
            </a:r>
            <a:r>
              <a:rPr lang="cs-CZ" dirty="0"/>
              <a:t> (2946 m n. m.)</a:t>
            </a:r>
            <a:endParaRPr lang="cs-CZ" dirty="0" smtClean="0"/>
          </a:p>
          <a:p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4113" y="468683"/>
            <a:ext cx="2374269" cy="23742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Šipka doprava 7"/>
          <p:cNvSpPr/>
          <p:nvPr/>
        </p:nvSpPr>
        <p:spPr>
          <a:xfrm rot="549751">
            <a:off x="5322916" y="3757352"/>
            <a:ext cx="1729048" cy="191193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729" y="3487588"/>
            <a:ext cx="2972612" cy="14002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Šipka doprava 9"/>
          <p:cNvSpPr/>
          <p:nvPr/>
        </p:nvSpPr>
        <p:spPr>
          <a:xfrm>
            <a:off x="7056156" y="5727470"/>
            <a:ext cx="1472702" cy="182879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0745" y="5059945"/>
            <a:ext cx="2781004" cy="15785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01891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Obyvatelstvo a státní útvar</a:t>
            </a:r>
            <a:endParaRPr lang="cs-CZ" sz="3600" dirty="0"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5800" y="2460567"/>
            <a:ext cx="10820400" cy="4024125"/>
          </a:xfrm>
        </p:spPr>
        <p:txBody>
          <a:bodyPr/>
          <a:lstStyle/>
          <a:p>
            <a:r>
              <a:rPr lang="cs-CZ" dirty="0"/>
              <a:t>Obyvatelé : 77 000</a:t>
            </a:r>
          </a:p>
          <a:p>
            <a:r>
              <a:rPr lang="cs-CZ" dirty="0"/>
              <a:t>Hustota zalidnění : 147 ob. / km² (69. na světě)</a:t>
            </a:r>
          </a:p>
          <a:p>
            <a:r>
              <a:rPr lang="cs-CZ" dirty="0"/>
              <a:t>Náboženství : katolické</a:t>
            </a:r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Státní zřízení : parlamentní diarchie</a:t>
            </a:r>
          </a:p>
          <a:p>
            <a:r>
              <a:rPr lang="cs-CZ" dirty="0" smtClean="0"/>
              <a:t>Prezident : </a:t>
            </a:r>
            <a:r>
              <a:rPr lang="cs-CZ" dirty="0"/>
              <a:t>francouzský prezident </a:t>
            </a:r>
            <a:r>
              <a:rPr lang="cs-CZ" dirty="0" err="1">
                <a:solidFill>
                  <a:srgbClr val="0070C0"/>
                </a:solidFill>
              </a:rPr>
              <a:t>François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 err="1">
                <a:solidFill>
                  <a:srgbClr val="0070C0"/>
                </a:solidFill>
              </a:rPr>
              <a:t>Hollande</a:t>
            </a:r>
            <a:endParaRPr lang="cs-CZ" dirty="0" smtClean="0">
              <a:solidFill>
                <a:srgbClr val="0070C0"/>
              </a:solidFill>
            </a:endParaRPr>
          </a:p>
          <a:p>
            <a:r>
              <a:rPr lang="cs-CZ" dirty="0" smtClean="0"/>
              <a:t>Měna : Euro</a:t>
            </a:r>
            <a:endParaRPr lang="cs-CZ" dirty="0"/>
          </a:p>
          <a:p>
            <a:endParaRPr lang="cs-CZ" dirty="0"/>
          </a:p>
        </p:txBody>
      </p:sp>
      <p:cxnSp>
        <p:nvCxnSpPr>
          <p:cNvPr id="5" name="Přímá spojnice 4"/>
          <p:cNvCxnSpPr/>
          <p:nvPr/>
        </p:nvCxnSpPr>
        <p:spPr>
          <a:xfrm flipV="1">
            <a:off x="685800" y="4089862"/>
            <a:ext cx="10303625" cy="33253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423" y="2057401"/>
            <a:ext cx="2661805" cy="18672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625" y="4194241"/>
            <a:ext cx="2057400" cy="22193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1061196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7620" y="803010"/>
            <a:ext cx="11274380" cy="1206095"/>
          </a:xfrm>
        </p:spPr>
        <p:txBody>
          <a:bodyPr>
            <a:normAutofit/>
          </a:bodyPr>
          <a:lstStyle/>
          <a:p>
            <a:r>
              <a:rPr lang="cs-CZ" sz="3600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PŘÍRODNÍ POMĚRY A HOSPODÁŘSTVÍ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3206" y="2252749"/>
            <a:ext cx="10782993" cy="40241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sz="2000" dirty="0"/>
              <a:t>Andorra leží ve východní části Pyrenejí a je obklopena horami dosahujícími třítisícových výšek</a:t>
            </a:r>
            <a:r>
              <a:rPr lang="cs-CZ" sz="20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cs-CZ" sz="2000" dirty="0"/>
              <a:t>Údolím řeky </a:t>
            </a:r>
            <a:r>
              <a:rPr lang="cs-CZ" sz="2000" dirty="0" err="1">
                <a:solidFill>
                  <a:srgbClr val="00B0F0"/>
                </a:solidFill>
              </a:rPr>
              <a:t>Valira</a:t>
            </a:r>
            <a:r>
              <a:rPr lang="cs-CZ" sz="2000" dirty="0"/>
              <a:t> probíhá </a:t>
            </a:r>
            <a:r>
              <a:rPr lang="cs-CZ" sz="2000" dirty="0" smtClean="0"/>
              <a:t>hranice </a:t>
            </a:r>
            <a:r>
              <a:rPr lang="cs-CZ" sz="2000" dirty="0"/>
              <a:t>se </a:t>
            </a:r>
            <a:r>
              <a:rPr lang="cs-CZ" sz="2000" dirty="0" smtClean="0">
                <a:solidFill>
                  <a:srgbClr val="00B0F0"/>
                </a:solidFill>
              </a:rPr>
              <a:t>Španělskem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b="1" dirty="0" smtClean="0">
                <a:solidFill>
                  <a:srgbClr val="00B0F0"/>
                </a:solidFill>
              </a:rPr>
              <a:t>  </a:t>
            </a:r>
            <a:r>
              <a:rPr lang="cs-CZ" b="1" u="sng" dirty="0" smtClean="0">
                <a:solidFill>
                  <a:srgbClr val="00B0F0"/>
                </a:solidFill>
              </a:rPr>
              <a:t>Hospodářství</a:t>
            </a:r>
          </a:p>
          <a:p>
            <a:pPr>
              <a:lnSpc>
                <a:spcPct val="150000"/>
              </a:lnSpc>
            </a:pPr>
            <a:r>
              <a:rPr lang="cs-CZ" sz="2000" dirty="0" smtClean="0"/>
              <a:t>Zemědělství – sklizeň – obilí, vinná réva, tabák</a:t>
            </a:r>
          </a:p>
          <a:p>
            <a:pPr>
              <a:lnSpc>
                <a:spcPct val="150000"/>
              </a:lnSpc>
            </a:pPr>
            <a:r>
              <a:rPr lang="cs-CZ" sz="2000" dirty="0" smtClean="0"/>
              <a:t>Chov dobytka : ovce, kozy</a:t>
            </a:r>
            <a:endParaRPr lang="cs-CZ" b="1" u="sng" dirty="0" smtClean="0">
              <a:solidFill>
                <a:srgbClr val="00B0F0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cs-CZ" dirty="0" smtClean="0">
              <a:solidFill>
                <a:srgbClr val="00B0F0"/>
              </a:solidFill>
            </a:endParaRPr>
          </a:p>
          <a:p>
            <a:pPr>
              <a:lnSpc>
                <a:spcPct val="150000"/>
              </a:lnSpc>
            </a:pPr>
            <a:endParaRPr lang="cs-CZ" dirty="0" smtClean="0">
              <a:solidFill>
                <a:srgbClr val="00B0F0"/>
              </a:solidFill>
            </a:endParaRPr>
          </a:p>
          <a:p>
            <a:pPr>
              <a:lnSpc>
                <a:spcPct val="150000"/>
              </a:lnSpc>
            </a:pPr>
            <a:endParaRPr lang="cs-CZ" dirty="0">
              <a:solidFill>
                <a:srgbClr val="00B0F0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3835" y="2896099"/>
            <a:ext cx="1616825" cy="22958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Šipka doprava 4"/>
          <p:cNvSpPr/>
          <p:nvPr/>
        </p:nvSpPr>
        <p:spPr>
          <a:xfrm>
            <a:off x="7863839" y="3582784"/>
            <a:ext cx="856211" cy="199506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26127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90204" y="2144684"/>
            <a:ext cx="10820400" cy="4115565"/>
          </a:xfrm>
        </p:spPr>
        <p:txBody>
          <a:bodyPr>
            <a:normAutofit fontScale="92500" lnSpcReduction="10000"/>
          </a:bodyPr>
          <a:lstStyle/>
          <a:p>
            <a:r>
              <a:rPr lang="cs-CZ" sz="2000" dirty="0" smtClean="0"/>
              <a:t>Vyvážejí tabák, nábytek</a:t>
            </a:r>
          </a:p>
          <a:p>
            <a:r>
              <a:rPr lang="cs-CZ" sz="2000" dirty="0" smtClean="0"/>
              <a:t>Hlavním odvětvím je chov ovcí</a:t>
            </a:r>
          </a:p>
          <a:p>
            <a:endParaRPr lang="cs-CZ" sz="2000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cs-CZ" sz="2000" b="1" dirty="0" smtClean="0">
                <a:solidFill>
                  <a:srgbClr val="00B0F0"/>
                </a:solidFill>
              </a:rPr>
              <a:t>   </a:t>
            </a:r>
            <a:r>
              <a:rPr lang="cs-CZ" sz="2000" b="1" u="sng" dirty="0" smtClean="0">
                <a:solidFill>
                  <a:srgbClr val="00B0F0"/>
                </a:solidFill>
              </a:rPr>
              <a:t>Ekonomika</a:t>
            </a:r>
          </a:p>
          <a:p>
            <a:pPr>
              <a:lnSpc>
                <a:spcPct val="100000"/>
              </a:lnSpc>
            </a:pPr>
            <a:r>
              <a:rPr lang="cs-CZ" sz="2000" dirty="0" smtClean="0"/>
              <a:t>Hlavní zdrojem příjmů je cestovní ruch</a:t>
            </a:r>
          </a:p>
          <a:p>
            <a:pPr>
              <a:lnSpc>
                <a:spcPct val="150000"/>
              </a:lnSpc>
            </a:pPr>
            <a:r>
              <a:rPr lang="cs-CZ" sz="2000" dirty="0"/>
              <a:t>Andorra patří k tzv. daňovým rájům. Neplatí se tu žádné přímé daně a pouze 4% daň z přidané </a:t>
            </a:r>
            <a:r>
              <a:rPr lang="cs-CZ" sz="2000" dirty="0" smtClean="0"/>
              <a:t>hodnoty</a:t>
            </a:r>
          </a:p>
          <a:p>
            <a:pPr>
              <a:lnSpc>
                <a:spcPct val="150000"/>
              </a:lnSpc>
            </a:pPr>
            <a:r>
              <a:rPr lang="cs-CZ" sz="2000" dirty="0" smtClean="0"/>
              <a:t>Není oficiálně </a:t>
            </a:r>
            <a:r>
              <a:rPr lang="cs-CZ" sz="2000" dirty="0"/>
              <a:t>členem Evropské unie, je součástí celní unie EU. Pro obchod s průmyslovými výrobky je považována za člena EU, pro obchod se zemědělskými výrobky </a:t>
            </a:r>
            <a:r>
              <a:rPr lang="cs-CZ" sz="2000" dirty="0" smtClean="0"/>
              <a:t>pak není začleněna</a:t>
            </a:r>
            <a:endParaRPr lang="cs-CZ" sz="2000" b="1" u="sng" dirty="0">
              <a:solidFill>
                <a:srgbClr val="00B0F0"/>
              </a:solidFill>
            </a:endParaRPr>
          </a:p>
        </p:txBody>
      </p:sp>
      <p:cxnSp>
        <p:nvCxnSpPr>
          <p:cNvPr id="5" name="Přímá spojnice 4"/>
          <p:cNvCxnSpPr/>
          <p:nvPr/>
        </p:nvCxnSpPr>
        <p:spPr>
          <a:xfrm>
            <a:off x="590204" y="3075709"/>
            <a:ext cx="10133215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0758" y="616112"/>
            <a:ext cx="3110442" cy="23349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0853725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43742" y="1753985"/>
            <a:ext cx="10820400" cy="4024125"/>
          </a:xfrm>
        </p:spPr>
        <p:txBody>
          <a:bodyPr/>
          <a:lstStyle/>
          <a:p>
            <a:pPr marL="0" indent="0">
              <a:buNone/>
            </a:pPr>
            <a:r>
              <a:rPr lang="cs-CZ" b="1" dirty="0" smtClean="0">
                <a:solidFill>
                  <a:srgbClr val="00B0F0"/>
                </a:solidFill>
              </a:rPr>
              <a:t>  </a:t>
            </a:r>
            <a:r>
              <a:rPr lang="cs-CZ" b="1" u="sng" dirty="0" smtClean="0">
                <a:solidFill>
                  <a:srgbClr val="00B0F0"/>
                </a:solidFill>
              </a:rPr>
              <a:t>Průmysl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Průmysl – energetika (podíl elektráren</a:t>
            </a:r>
            <a:r>
              <a:rPr lang="cs-CZ" sz="2000" dirty="0" smtClean="0"/>
              <a:t>)</a:t>
            </a:r>
          </a:p>
          <a:p>
            <a:pPr>
              <a:lnSpc>
                <a:spcPct val="100000"/>
              </a:lnSpc>
            </a:pPr>
            <a:r>
              <a:rPr lang="cs-CZ" sz="2000" dirty="0" smtClean="0"/>
              <a:t>Těžba ničeho podstatného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Průmysl - energetika (</a:t>
            </a:r>
            <a:r>
              <a:rPr lang="cs-CZ" sz="2000" dirty="0" smtClean="0"/>
              <a:t>výroba)</a:t>
            </a:r>
          </a:p>
          <a:p>
            <a:endParaRPr lang="cs-CZ" sz="2000" dirty="0" smtClean="0"/>
          </a:p>
          <a:p>
            <a:endParaRPr lang="cs-CZ" sz="2000" dirty="0"/>
          </a:p>
          <a:p>
            <a:endParaRPr lang="cs-CZ" b="1" u="sng" dirty="0" smtClean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934" y="817993"/>
            <a:ext cx="4015047" cy="26700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485" y="3837324"/>
            <a:ext cx="2896640" cy="22491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9413" y="3837324"/>
            <a:ext cx="3756087" cy="22666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115940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63833" y="756060"/>
            <a:ext cx="8610600" cy="1293028"/>
          </a:xfrm>
        </p:spPr>
        <p:txBody>
          <a:bodyPr>
            <a:normAutofit/>
          </a:bodyPr>
          <a:lstStyle/>
          <a:p>
            <a:r>
              <a:rPr lang="cs-CZ" sz="3600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TURISTICKÝ RUCH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Mezi hlavní příjmy patří </a:t>
            </a:r>
            <a:r>
              <a:rPr lang="cs-CZ" sz="2000" dirty="0" err="1" smtClean="0"/>
              <a:t>turustický</a:t>
            </a:r>
            <a:r>
              <a:rPr lang="cs-CZ" sz="2000" dirty="0" smtClean="0"/>
              <a:t> ruch, okolo 13 milionů turistů ročně</a:t>
            </a:r>
          </a:p>
          <a:p>
            <a:pPr>
              <a:lnSpc>
                <a:spcPct val="150000"/>
              </a:lnSpc>
            </a:pPr>
            <a:r>
              <a:rPr lang="cs-CZ" sz="2000" dirty="0"/>
              <a:t>Dva druhy turistických </a:t>
            </a:r>
            <a:r>
              <a:rPr lang="cs-CZ" sz="2000" dirty="0" smtClean="0"/>
              <a:t>stezek zpřístupňují </a:t>
            </a:r>
            <a:r>
              <a:rPr lang="cs-CZ" sz="2000" dirty="0"/>
              <a:t>návštěvníkům téměř celou </a:t>
            </a:r>
            <a:r>
              <a:rPr lang="cs-CZ" sz="2000" dirty="0" smtClean="0"/>
              <a:t>Andorru. Začínají </a:t>
            </a:r>
            <a:r>
              <a:rPr lang="cs-CZ" sz="2000" dirty="0"/>
              <a:t>ve Francii, prochází celým územím Andorry a končí ve </a:t>
            </a:r>
            <a:r>
              <a:rPr lang="cs-CZ" sz="2000" dirty="0" smtClean="0"/>
              <a:t>Španělsku</a:t>
            </a:r>
          </a:p>
          <a:p>
            <a:pPr>
              <a:lnSpc>
                <a:spcPct val="150000"/>
              </a:lnSpc>
            </a:pPr>
            <a:r>
              <a:rPr lang="cs-CZ" sz="2000" dirty="0"/>
              <a:t>Pro mnohé je Andorra známá jako centrum odpočinku a </a:t>
            </a:r>
            <a:r>
              <a:rPr lang="cs-CZ" sz="2000" dirty="0" err="1"/>
              <a:t>wellness</a:t>
            </a:r>
            <a:r>
              <a:rPr lang="cs-CZ" sz="2000" dirty="0"/>
              <a:t>. Téměř každý hotel má menší </a:t>
            </a:r>
            <a:r>
              <a:rPr lang="cs-CZ" sz="2000" dirty="0" err="1"/>
              <a:t>wellness</a:t>
            </a:r>
            <a:r>
              <a:rPr lang="cs-CZ" sz="2000" dirty="0"/>
              <a:t> centrum, na které láká turisty </a:t>
            </a:r>
            <a:r>
              <a:rPr lang="cs-CZ" sz="2000" dirty="0" smtClean="0"/>
              <a:t>i </a:t>
            </a:r>
            <a:r>
              <a:rPr lang="cs-CZ" sz="2000" dirty="0"/>
              <a:t>návštěvníky </a:t>
            </a:r>
            <a:r>
              <a:rPr lang="cs-CZ" sz="2000" dirty="0" smtClean="0"/>
              <a:t>nejen z</a:t>
            </a:r>
            <a:r>
              <a:rPr lang="cs-CZ" sz="2000" dirty="0"/>
              <a:t> blízkého </a:t>
            </a:r>
            <a:r>
              <a:rPr lang="cs-CZ" sz="2000" dirty="0" smtClean="0"/>
              <a:t>okolí</a:t>
            </a:r>
          </a:p>
          <a:p>
            <a:pPr>
              <a:lnSpc>
                <a:spcPct val="150000"/>
              </a:lnSpc>
            </a:pPr>
            <a:endParaRPr lang="cs-CZ" sz="2000" dirty="0" smtClean="0"/>
          </a:p>
          <a:p>
            <a:pPr>
              <a:lnSpc>
                <a:spcPct val="150000"/>
              </a:lnSpc>
            </a:pPr>
            <a:endParaRPr lang="cs-CZ" sz="2000" dirty="0" smtClean="0"/>
          </a:p>
          <a:p>
            <a:endParaRPr lang="cs-CZ" sz="2000" dirty="0" smtClean="0"/>
          </a:p>
          <a:p>
            <a:endParaRPr lang="cs-CZ" sz="20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346" y="4642035"/>
            <a:ext cx="2574174" cy="17221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2514" y="4614171"/>
            <a:ext cx="2664691" cy="17778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Obousměrná vodorovná šipka 7"/>
          <p:cNvSpPr/>
          <p:nvPr/>
        </p:nvSpPr>
        <p:spPr>
          <a:xfrm>
            <a:off x="5514686" y="5328493"/>
            <a:ext cx="1346662" cy="349204"/>
          </a:xfrm>
          <a:prstGeom prst="left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69722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90056" y="901532"/>
            <a:ext cx="6560128" cy="1293028"/>
          </a:xfrm>
        </p:spPr>
        <p:txBody>
          <a:bodyPr>
            <a:normAutofit/>
          </a:bodyPr>
          <a:lstStyle/>
          <a:p>
            <a:r>
              <a:rPr lang="cs-CZ" sz="4800" u="sng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Monako</a:t>
            </a:r>
            <a:endParaRPr lang="cs-CZ" sz="4800" u="sng" dirty="0"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685800" y="2202873"/>
            <a:ext cx="10820400" cy="4024125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Monako, neboli Monacké knížetství</a:t>
            </a:r>
          </a:p>
          <a:p>
            <a:r>
              <a:rPr lang="cs-CZ" dirty="0" smtClean="0"/>
              <a:t>Je to městský stát</a:t>
            </a:r>
          </a:p>
          <a:p>
            <a:r>
              <a:rPr lang="cs-CZ" dirty="0" smtClean="0"/>
              <a:t>Je to druhý nejmenší stát na světě</a:t>
            </a:r>
          </a:p>
          <a:p>
            <a:r>
              <a:rPr lang="cs-CZ" dirty="0" smtClean="0"/>
              <a:t>Úřední jazyk : francouzština, italština</a:t>
            </a:r>
          </a:p>
          <a:p>
            <a:r>
              <a:rPr lang="cs-CZ" dirty="0" smtClean="0"/>
              <a:t>Hlavní město : </a:t>
            </a:r>
            <a:r>
              <a:rPr lang="cs-CZ" dirty="0" err="1" smtClean="0"/>
              <a:t>Monaco-Ville</a:t>
            </a:r>
            <a:endParaRPr lang="cs-CZ" dirty="0" smtClean="0"/>
          </a:p>
          <a:p>
            <a:r>
              <a:rPr lang="cs-CZ" dirty="0" smtClean="0"/>
              <a:t>Rozloha : </a:t>
            </a:r>
            <a:r>
              <a:rPr lang="cs-CZ" dirty="0"/>
              <a:t>2,04 km² (193. na světě</a:t>
            </a:r>
            <a:r>
              <a:rPr lang="cs-CZ" dirty="0" smtClean="0"/>
              <a:t>)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Nejvyšší bod : </a:t>
            </a:r>
            <a:r>
              <a:rPr lang="cs-CZ" dirty="0" err="1"/>
              <a:t>Chemin</a:t>
            </a:r>
            <a:r>
              <a:rPr lang="cs-CZ" dirty="0"/>
              <a:t> des </a:t>
            </a:r>
            <a:r>
              <a:rPr lang="cs-CZ" dirty="0" err="1"/>
              <a:t>Révoires</a:t>
            </a:r>
            <a:r>
              <a:rPr lang="cs-CZ" dirty="0"/>
              <a:t> (161 m n. m.)</a:t>
            </a:r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2633" y="298366"/>
            <a:ext cx="2351117" cy="23511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Šipka doprava 8"/>
          <p:cNvSpPr/>
          <p:nvPr/>
        </p:nvSpPr>
        <p:spPr>
          <a:xfrm>
            <a:off x="4910200" y="3815541"/>
            <a:ext cx="1438101" cy="224444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5833" y="2864447"/>
            <a:ext cx="3222358" cy="16812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Šipka doprava 10"/>
          <p:cNvSpPr/>
          <p:nvPr/>
        </p:nvSpPr>
        <p:spPr>
          <a:xfrm>
            <a:off x="7641317" y="5868785"/>
            <a:ext cx="1055717" cy="174567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7417" y="4849613"/>
            <a:ext cx="2866315" cy="17723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042042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90109" y="817643"/>
            <a:ext cx="3897283" cy="1293028"/>
          </a:xfrm>
        </p:spPr>
        <p:txBody>
          <a:bodyPr>
            <a:normAutofit/>
          </a:bodyPr>
          <a:lstStyle/>
          <a:p>
            <a:r>
              <a:rPr lang="cs-CZ" sz="4800" u="sng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ŠPANĚLSKO</a:t>
            </a:r>
            <a:endParaRPr lang="cs-CZ" sz="4800" u="sng" dirty="0"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Španělsko, oficiálně Španělské království</a:t>
            </a:r>
          </a:p>
          <a:p>
            <a:r>
              <a:rPr lang="cs-CZ" dirty="0" smtClean="0"/>
              <a:t>Je to stát, který leží na Pyrenejském poloostrově</a:t>
            </a:r>
          </a:p>
          <a:p>
            <a:r>
              <a:rPr lang="cs-CZ" dirty="0" smtClean="0"/>
              <a:t>Úřední jazyk : španělština</a:t>
            </a:r>
          </a:p>
          <a:p>
            <a:r>
              <a:rPr lang="cs-CZ" dirty="0" smtClean="0"/>
              <a:t>Hlavní město : Madrid</a:t>
            </a:r>
          </a:p>
          <a:p>
            <a:r>
              <a:rPr lang="cs-CZ" dirty="0" smtClean="0"/>
              <a:t>Rozloha : </a:t>
            </a:r>
            <a:r>
              <a:rPr lang="cs-CZ" dirty="0"/>
              <a:t>504 782 km² </a:t>
            </a:r>
            <a:r>
              <a:rPr lang="cs-CZ" dirty="0" smtClean="0"/>
              <a:t>( 50. na světě )</a:t>
            </a:r>
          </a:p>
          <a:p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Nejvyšší bod : </a:t>
            </a:r>
            <a:r>
              <a:rPr lang="cs-CZ" dirty="0" err="1" smtClean="0"/>
              <a:t>Pico</a:t>
            </a:r>
            <a:r>
              <a:rPr lang="cs-CZ" dirty="0" smtClean="0"/>
              <a:t> de </a:t>
            </a:r>
            <a:r>
              <a:rPr lang="cs-CZ" dirty="0" err="1" smtClean="0"/>
              <a:t>Tiede</a:t>
            </a:r>
            <a:r>
              <a:rPr lang="cs-CZ" dirty="0" smtClean="0"/>
              <a:t> ( 3718 m n. m. )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5330" y="464387"/>
            <a:ext cx="2576946" cy="25769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3575" y="3041333"/>
            <a:ext cx="2657025" cy="16606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Šipka doprava 8"/>
          <p:cNvSpPr/>
          <p:nvPr/>
        </p:nvSpPr>
        <p:spPr>
          <a:xfrm>
            <a:off x="6949441" y="5270270"/>
            <a:ext cx="1005840" cy="307571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Šipka doprava 10"/>
          <p:cNvSpPr/>
          <p:nvPr/>
        </p:nvSpPr>
        <p:spPr>
          <a:xfrm>
            <a:off x="4056611" y="3591098"/>
            <a:ext cx="1729047" cy="18288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1781" y="4771506"/>
            <a:ext cx="2977919" cy="17155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598111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Obyvatelstvo a státní útvar</a:t>
            </a:r>
            <a:endParaRPr lang="cs-CZ" sz="3600" dirty="0"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5800" y="2344189"/>
            <a:ext cx="10820400" cy="4024125"/>
          </a:xfrm>
        </p:spPr>
        <p:txBody>
          <a:bodyPr/>
          <a:lstStyle/>
          <a:p>
            <a:r>
              <a:rPr lang="cs-CZ" dirty="0" smtClean="0"/>
              <a:t>Obyvatelé : </a:t>
            </a:r>
            <a:r>
              <a:rPr lang="cs-CZ" dirty="0"/>
              <a:t>36 </a:t>
            </a:r>
            <a:r>
              <a:rPr lang="cs-CZ" dirty="0" smtClean="0"/>
              <a:t>950</a:t>
            </a:r>
          </a:p>
          <a:p>
            <a:r>
              <a:rPr lang="cs-CZ" dirty="0" smtClean="0"/>
              <a:t>Hustota zalidnění : </a:t>
            </a:r>
            <a:r>
              <a:rPr lang="cs-CZ" dirty="0"/>
              <a:t>18 948 ob. / km² (2. na </a:t>
            </a:r>
            <a:r>
              <a:rPr lang="cs-CZ" dirty="0" smtClean="0"/>
              <a:t>světě)</a:t>
            </a:r>
          </a:p>
          <a:p>
            <a:r>
              <a:rPr lang="cs-CZ" dirty="0" smtClean="0"/>
              <a:t>Náboženství : římskokatolické</a:t>
            </a:r>
          </a:p>
          <a:p>
            <a:endParaRPr lang="cs-CZ" dirty="0"/>
          </a:p>
          <a:p>
            <a:endParaRPr lang="cs-CZ" dirty="0" smtClean="0"/>
          </a:p>
          <a:p>
            <a:r>
              <a:rPr lang="cs-CZ" dirty="0" smtClean="0"/>
              <a:t>Státní zřízení : konstituční monarchie, knížetství</a:t>
            </a:r>
          </a:p>
          <a:p>
            <a:r>
              <a:rPr lang="cs-CZ" dirty="0" smtClean="0"/>
              <a:t>Kníže : </a:t>
            </a:r>
            <a:r>
              <a:rPr lang="cs-CZ" dirty="0" smtClean="0">
                <a:solidFill>
                  <a:srgbClr val="0070C0"/>
                </a:solidFill>
              </a:rPr>
              <a:t>Albert II.</a:t>
            </a:r>
          </a:p>
          <a:p>
            <a:r>
              <a:rPr lang="cs-CZ" dirty="0" smtClean="0"/>
              <a:t>Měna : Euro</a:t>
            </a:r>
          </a:p>
          <a:p>
            <a:endParaRPr lang="cs-CZ" dirty="0"/>
          </a:p>
        </p:txBody>
      </p:sp>
      <p:cxnSp>
        <p:nvCxnSpPr>
          <p:cNvPr id="5" name="Přímá spojnice 4"/>
          <p:cNvCxnSpPr/>
          <p:nvPr/>
        </p:nvCxnSpPr>
        <p:spPr>
          <a:xfrm>
            <a:off x="685800" y="4064925"/>
            <a:ext cx="10436629" cy="54169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aoblený obdélník 6"/>
          <p:cNvSpPr/>
          <p:nvPr/>
        </p:nvSpPr>
        <p:spPr>
          <a:xfrm>
            <a:off x="7797338" y="1993200"/>
            <a:ext cx="2759826" cy="2016601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9792" y="2091533"/>
            <a:ext cx="2274917" cy="18199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981" y="4190763"/>
            <a:ext cx="2274917" cy="2095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7209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31265" y="803010"/>
            <a:ext cx="9960735" cy="1231852"/>
          </a:xfrm>
        </p:spPr>
        <p:txBody>
          <a:bodyPr>
            <a:normAutofit/>
          </a:bodyPr>
          <a:lstStyle/>
          <a:p>
            <a:r>
              <a:rPr lang="cs-CZ" sz="3600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PŘÍRODNÍ POMĚRY A HOSPODÁŘSTVÍ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7364" y="2286000"/>
            <a:ext cx="7992687" cy="4024125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cs-CZ" sz="2000" dirty="0" smtClean="0"/>
              <a:t>Z části obklopen Středozemním mořem</a:t>
            </a:r>
          </a:p>
          <a:p>
            <a:pPr>
              <a:lnSpc>
                <a:spcPct val="150000"/>
              </a:lnSpc>
            </a:pPr>
            <a:r>
              <a:rPr lang="cs-CZ" sz="2000" dirty="0"/>
              <a:t>C</a:t>
            </a:r>
            <a:r>
              <a:rPr lang="cs-CZ" sz="2000" dirty="0" smtClean="0"/>
              <a:t>elé </a:t>
            </a:r>
            <a:r>
              <a:rPr lang="cs-CZ" sz="2000" dirty="0"/>
              <a:t>území je v podstatě </a:t>
            </a:r>
            <a:r>
              <a:rPr lang="cs-CZ" sz="2000" dirty="0" smtClean="0"/>
              <a:t>zastavěno</a:t>
            </a:r>
          </a:p>
          <a:p>
            <a:pPr>
              <a:lnSpc>
                <a:spcPct val="150000"/>
              </a:lnSpc>
            </a:pPr>
            <a:r>
              <a:rPr lang="cs-CZ" sz="2000" dirty="0" smtClean="0"/>
              <a:t>Je také obklopený horami</a:t>
            </a:r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r>
              <a:rPr lang="cs-CZ" sz="2000" b="1" dirty="0" smtClean="0">
                <a:solidFill>
                  <a:srgbClr val="00B0F0"/>
                </a:solidFill>
              </a:rPr>
              <a:t>   </a:t>
            </a:r>
            <a:r>
              <a:rPr lang="cs-CZ" b="1" u="sng" dirty="0" smtClean="0">
                <a:solidFill>
                  <a:srgbClr val="00B0F0"/>
                </a:solidFill>
              </a:rPr>
              <a:t>Hospodářství</a:t>
            </a:r>
          </a:p>
          <a:p>
            <a:pPr>
              <a:lnSpc>
                <a:spcPct val="160000"/>
              </a:lnSpc>
            </a:pPr>
            <a:r>
              <a:rPr lang="cs-CZ" sz="2000" dirty="0" smtClean="0"/>
              <a:t>Váže se na sektor </a:t>
            </a:r>
            <a:r>
              <a:rPr lang="cs-CZ" sz="2000" dirty="0"/>
              <a:t>obchodu a </a:t>
            </a:r>
            <a:r>
              <a:rPr lang="cs-CZ" sz="2000" dirty="0" smtClean="0"/>
              <a:t>služeb</a:t>
            </a:r>
          </a:p>
          <a:p>
            <a:pPr>
              <a:lnSpc>
                <a:spcPct val="160000"/>
              </a:lnSpc>
            </a:pPr>
            <a:r>
              <a:rPr lang="cs-CZ" sz="2000" dirty="0" smtClean="0"/>
              <a:t>Hlavním zdrojem financí je cestovní ruch, ale velký význam mají i služby, bankovnictví a pojišťovnictví</a:t>
            </a:r>
          </a:p>
          <a:p>
            <a:endParaRPr lang="cs-CZ" sz="20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6505" y="2034862"/>
            <a:ext cx="4387488" cy="29231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Šipka doprava 6"/>
          <p:cNvSpPr/>
          <p:nvPr/>
        </p:nvSpPr>
        <p:spPr>
          <a:xfrm rot="2146741">
            <a:off x="5903667" y="2726796"/>
            <a:ext cx="813016" cy="224444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55648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487" y="1695796"/>
            <a:ext cx="10820400" cy="40241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sz="2000" dirty="0"/>
              <a:t>Výroba koženého zboží, šperků, nábytků a tabákových výrobků</a:t>
            </a:r>
          </a:p>
          <a:p>
            <a:pPr>
              <a:lnSpc>
                <a:spcPct val="150000"/>
              </a:lnSpc>
            </a:pPr>
            <a:r>
              <a:rPr lang="cs-CZ" sz="2000" dirty="0"/>
              <a:t>Zemědělství je nevýznamné – tradiční vyhánění ovcí a skotu na horské pastviny, pěstování tabáku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10" y="3102796"/>
            <a:ext cx="2236431" cy="33113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785" y="3570518"/>
            <a:ext cx="4759902" cy="26972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386927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7364" y="1446415"/>
            <a:ext cx="10820400" cy="490450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b="1" dirty="0" smtClean="0">
                <a:solidFill>
                  <a:srgbClr val="00B0F0"/>
                </a:solidFill>
              </a:rPr>
              <a:t>   </a:t>
            </a:r>
            <a:r>
              <a:rPr lang="cs-CZ" b="1" u="sng" dirty="0" smtClean="0">
                <a:solidFill>
                  <a:srgbClr val="00B0F0"/>
                </a:solidFill>
              </a:rPr>
              <a:t>Ekonomika</a:t>
            </a:r>
          </a:p>
          <a:p>
            <a:pPr>
              <a:lnSpc>
                <a:spcPct val="150000"/>
              </a:lnSpc>
            </a:pPr>
            <a:r>
              <a:rPr lang="cs-CZ" sz="2000" dirty="0" smtClean="0"/>
              <a:t>Nejdůležitějším hospodářským odvětvím knížectví je celoroční </a:t>
            </a:r>
            <a:r>
              <a:rPr lang="cs-CZ" sz="2000" dirty="0" smtClean="0">
                <a:solidFill>
                  <a:srgbClr val="00B0F0"/>
                </a:solidFill>
              </a:rPr>
              <a:t>cestovní ruch, </a:t>
            </a:r>
            <a:r>
              <a:rPr lang="cs-CZ" sz="2000" dirty="0" smtClean="0"/>
              <a:t>dříve to byly</a:t>
            </a:r>
            <a:r>
              <a:rPr lang="cs-CZ" sz="2000" dirty="0" smtClean="0">
                <a:solidFill>
                  <a:srgbClr val="00B0F0"/>
                </a:solidFill>
              </a:rPr>
              <a:t> Kasina</a:t>
            </a:r>
          </a:p>
          <a:p>
            <a:pPr>
              <a:lnSpc>
                <a:spcPct val="150000"/>
              </a:lnSpc>
            </a:pPr>
            <a:r>
              <a:rPr lang="cs-CZ" sz="2000" dirty="0" smtClean="0"/>
              <a:t>Velký význam má kromě toho i sektor </a:t>
            </a:r>
            <a:r>
              <a:rPr lang="cs-CZ" sz="2000" dirty="0" smtClean="0">
                <a:solidFill>
                  <a:srgbClr val="00B0F0"/>
                </a:solidFill>
              </a:rPr>
              <a:t>služeb</a:t>
            </a:r>
            <a:r>
              <a:rPr lang="cs-CZ" sz="2000" dirty="0" smtClean="0"/>
              <a:t>, </a:t>
            </a:r>
            <a:r>
              <a:rPr lang="cs-CZ" sz="2000" dirty="0" smtClean="0">
                <a:solidFill>
                  <a:srgbClr val="00B0F0"/>
                </a:solidFill>
              </a:rPr>
              <a:t>bankovnictví</a:t>
            </a:r>
            <a:r>
              <a:rPr lang="cs-CZ" sz="2000" dirty="0" smtClean="0"/>
              <a:t> a </a:t>
            </a:r>
            <a:r>
              <a:rPr lang="cs-CZ" sz="2000" dirty="0" smtClean="0">
                <a:solidFill>
                  <a:srgbClr val="00B0F0"/>
                </a:solidFill>
              </a:rPr>
              <a:t>pojišťovnictví</a:t>
            </a:r>
          </a:p>
          <a:p>
            <a:pPr>
              <a:lnSpc>
                <a:spcPct val="150000"/>
              </a:lnSpc>
            </a:pPr>
            <a:r>
              <a:rPr lang="cs-CZ" sz="2000" dirty="0" smtClean="0"/>
              <a:t>Daně se pro občany Monaka nevybírají </a:t>
            </a:r>
          </a:p>
          <a:p>
            <a:pPr>
              <a:lnSpc>
                <a:spcPct val="150000"/>
              </a:lnSpc>
            </a:pPr>
            <a:r>
              <a:rPr lang="cs-CZ" sz="2000" dirty="0" smtClean="0"/>
              <a:t>V průmyslovém sektoru převládají malé a střední podniky v oboru chemie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sz="2000" b="1" dirty="0" smtClean="0">
                <a:solidFill>
                  <a:srgbClr val="00B0F0"/>
                </a:solidFill>
              </a:rPr>
              <a:t>   </a:t>
            </a:r>
            <a:r>
              <a:rPr lang="cs-CZ" sz="2000" b="1" u="sng" dirty="0" smtClean="0">
                <a:solidFill>
                  <a:srgbClr val="00B0F0"/>
                </a:solidFill>
              </a:rPr>
              <a:t>Průmysl</a:t>
            </a:r>
          </a:p>
          <a:p>
            <a:pPr>
              <a:lnSpc>
                <a:spcPct val="150000"/>
              </a:lnSpc>
            </a:pPr>
            <a:r>
              <a:rPr lang="cs-CZ" sz="2000" dirty="0" smtClean="0"/>
              <a:t>Těžba – nic podstatného</a:t>
            </a:r>
          </a:p>
          <a:p>
            <a:pPr>
              <a:lnSpc>
                <a:spcPct val="150000"/>
              </a:lnSpc>
            </a:pPr>
            <a:r>
              <a:rPr lang="cs-CZ" sz="2000" dirty="0" smtClean="0"/>
              <a:t>Energetika – podíl elektráren</a:t>
            </a:r>
          </a:p>
          <a:p>
            <a:pPr marL="0" indent="0">
              <a:lnSpc>
                <a:spcPct val="150000"/>
              </a:lnSpc>
              <a:buNone/>
            </a:pPr>
            <a:endParaRPr lang="cs-CZ" sz="2000" b="1" u="sng" dirty="0" smtClean="0">
              <a:solidFill>
                <a:srgbClr val="00B0F0"/>
              </a:solidFill>
            </a:endParaRPr>
          </a:p>
          <a:p>
            <a:endParaRPr lang="cs-CZ" b="1" u="sng" dirty="0" smtClean="0"/>
          </a:p>
        </p:txBody>
      </p:sp>
    </p:spTree>
    <p:extLst>
      <p:ext uri="{BB962C8B-B14F-4D97-AF65-F5344CB8AC3E}">
        <p14:creationId xmlns:p14="http://schemas.microsoft.com/office/powerpoint/2010/main" val="29059668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02425" y="1479665"/>
            <a:ext cx="10820400" cy="40241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dirty="0" smtClean="0"/>
              <a:t>produkuje</a:t>
            </a:r>
            <a:r>
              <a:rPr lang="cs-CZ" dirty="0"/>
              <a:t> </a:t>
            </a:r>
            <a:r>
              <a:rPr lang="cs-CZ" dirty="0" smtClean="0"/>
              <a:t>nevelké </a:t>
            </a:r>
            <a:r>
              <a:rPr lang="cs-CZ" dirty="0"/>
              <a:t>množství </a:t>
            </a:r>
            <a:r>
              <a:rPr lang="cs-CZ" dirty="0" smtClean="0"/>
              <a:t>potravin </a:t>
            </a:r>
            <a:r>
              <a:rPr lang="cs-CZ" dirty="0"/>
              <a:t>a </a:t>
            </a:r>
            <a:r>
              <a:rPr lang="cs-CZ" dirty="0" smtClean="0"/>
              <a:t>nápojů, kosmetických přípravků, léků, porcelánů, nověji </a:t>
            </a:r>
            <a:r>
              <a:rPr lang="cs-CZ" dirty="0"/>
              <a:t>také výrobky přesné mechaniky, elektrotechniky a </a:t>
            </a:r>
            <a:r>
              <a:rPr lang="cs-CZ" dirty="0" smtClean="0"/>
              <a:t>elektroniky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Převládá chemický obor</a:t>
            </a: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5043" y="2786148"/>
            <a:ext cx="3440776" cy="34407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7121" y="2786148"/>
            <a:ext cx="3160915" cy="31609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677497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TURISTICKÝ RUCH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27858" y="1953491"/>
            <a:ext cx="10820400" cy="4327541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cs-CZ" dirty="0" smtClean="0"/>
              <a:t>Turisty lákají překrásná velehorská krajina, v zimě dobré lyžařské podmínky</a:t>
            </a:r>
          </a:p>
          <a:p>
            <a:pPr>
              <a:lnSpc>
                <a:spcPct val="150000"/>
              </a:lnSpc>
            </a:pPr>
            <a:r>
              <a:rPr lang="cs-CZ" dirty="0">
                <a:solidFill>
                  <a:srgbClr val="00B0F0"/>
                </a:solidFill>
              </a:rPr>
              <a:t>Pevnost Antoine </a:t>
            </a:r>
            <a:r>
              <a:rPr lang="cs-CZ" dirty="0"/>
              <a:t>- </a:t>
            </a:r>
            <a:r>
              <a:rPr lang="cs-CZ" dirty="0" smtClean="0"/>
              <a:t>Je </a:t>
            </a:r>
            <a:r>
              <a:rPr lang="cs-CZ" dirty="0"/>
              <a:t>používána jako venkovní divadlo, </a:t>
            </a:r>
            <a:r>
              <a:rPr lang="cs-CZ" dirty="0" smtClean="0"/>
              <a:t>do kterého se vleze okolo </a:t>
            </a:r>
            <a:r>
              <a:rPr lang="cs-CZ" dirty="0"/>
              <a:t>350 </a:t>
            </a:r>
            <a:r>
              <a:rPr lang="cs-CZ" dirty="0" smtClean="0"/>
              <a:t>diváků. Pořádají se tam i koncerty</a:t>
            </a:r>
          </a:p>
          <a:p>
            <a:pPr>
              <a:lnSpc>
                <a:spcPct val="150000"/>
              </a:lnSpc>
            </a:pPr>
            <a:endParaRPr lang="cs-CZ" dirty="0" smtClean="0"/>
          </a:p>
          <a:p>
            <a:pPr>
              <a:lnSpc>
                <a:spcPct val="150000"/>
              </a:lnSpc>
            </a:pPr>
            <a:r>
              <a:rPr lang="cs-CZ" dirty="0" smtClean="0">
                <a:solidFill>
                  <a:srgbClr val="00B0F0"/>
                </a:solidFill>
              </a:rPr>
              <a:t>Monte Carlo </a:t>
            </a:r>
            <a:r>
              <a:rPr lang="cs-CZ" dirty="0" smtClean="0"/>
              <a:t>– Nejznámější </a:t>
            </a:r>
            <a:r>
              <a:rPr lang="cs-CZ" dirty="0"/>
              <a:t>k</a:t>
            </a:r>
            <a:r>
              <a:rPr lang="cs-CZ" dirty="0" smtClean="0"/>
              <a:t>asino v Monaku</a:t>
            </a:r>
          </a:p>
          <a:p>
            <a:pPr>
              <a:lnSpc>
                <a:spcPct val="150000"/>
              </a:lnSpc>
            </a:pPr>
            <a:endParaRPr lang="cs-CZ" dirty="0" smtClean="0"/>
          </a:p>
          <a:p>
            <a:pPr>
              <a:lnSpc>
                <a:spcPct val="150000"/>
              </a:lnSpc>
            </a:pPr>
            <a:r>
              <a:rPr lang="cs-CZ" dirty="0" smtClean="0">
                <a:solidFill>
                  <a:srgbClr val="00B0F0"/>
                </a:solidFill>
              </a:rPr>
              <a:t>Automobilové muzeum </a:t>
            </a:r>
            <a:r>
              <a:rPr lang="cs-CZ" dirty="0"/>
              <a:t>- V muzeu je k vidění zhruba 100 různě starých vozů. N</a:t>
            </a:r>
            <a:r>
              <a:rPr lang="cs-CZ" dirty="0" smtClean="0"/>
              <a:t>ajdou </a:t>
            </a:r>
            <a:r>
              <a:rPr lang="cs-CZ" dirty="0"/>
              <a:t>se </a:t>
            </a:r>
            <a:r>
              <a:rPr lang="cs-CZ" dirty="0" smtClean="0"/>
              <a:t>tam </a:t>
            </a:r>
            <a:r>
              <a:rPr lang="cs-CZ" dirty="0"/>
              <a:t>vozy vojenské, koňské povozy, veteráni, sportovní auta, auta klasická i velmi prestižní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587" y="294800"/>
            <a:ext cx="2990504" cy="16908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6086" y="2927982"/>
            <a:ext cx="3131820" cy="20800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Šipka doprava 11"/>
          <p:cNvSpPr/>
          <p:nvPr/>
        </p:nvSpPr>
        <p:spPr>
          <a:xfrm>
            <a:off x="6311439" y="4066538"/>
            <a:ext cx="656705" cy="205357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954" y="210724"/>
            <a:ext cx="2888671" cy="17748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9577841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84166" y="1886989"/>
            <a:ext cx="10537767" cy="2373284"/>
          </a:xfrm>
        </p:spPr>
        <p:txBody>
          <a:bodyPr>
            <a:noAutofit/>
          </a:bodyPr>
          <a:lstStyle/>
          <a:p>
            <a:pPr algn="ctr"/>
            <a:r>
              <a:rPr lang="cs-CZ" sz="5400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DĚKUJEME ZA POZORNOST!</a:t>
            </a:r>
            <a:endParaRPr lang="cs-CZ" sz="5400" dirty="0"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cxnSp>
        <p:nvCxnSpPr>
          <p:cNvPr id="5" name="Přímá spojnice 4"/>
          <p:cNvCxnSpPr/>
          <p:nvPr/>
        </p:nvCxnSpPr>
        <p:spPr>
          <a:xfrm flipV="1">
            <a:off x="1113905" y="3574473"/>
            <a:ext cx="9966960" cy="16625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905" y="3900919"/>
            <a:ext cx="2514427" cy="2514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870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282066"/>
            <a:ext cx="2930876" cy="912494"/>
          </a:xfrm>
        </p:spPr>
        <p:txBody>
          <a:bodyPr/>
          <a:lstStyle/>
          <a:p>
            <a:r>
              <a:rPr lang="cs-CZ" sz="3600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ZDROJE :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https://cs.wikipedia.org/wiki/%</a:t>
            </a:r>
            <a:r>
              <a:rPr lang="cs-CZ" dirty="0" smtClean="0">
                <a:hlinkClick r:id="rId2"/>
              </a:rPr>
              <a:t>C5%A0pan%C4%9Blsko</a:t>
            </a:r>
            <a:endParaRPr lang="cs-CZ" dirty="0" smtClean="0"/>
          </a:p>
          <a:p>
            <a:r>
              <a:rPr lang="cs-CZ" dirty="0">
                <a:hlinkClick r:id="rId3"/>
              </a:rPr>
              <a:t>https://</a:t>
            </a:r>
            <a:r>
              <a:rPr lang="cs-CZ" dirty="0" smtClean="0">
                <a:hlinkClick r:id="rId3"/>
              </a:rPr>
              <a:t>www.google.cz/search?q=spanelsko&amp;biw=1920&amp;bih=955&amp;source=lnms&amp;tbm=isch&amp;sa=X&amp;ved=0ahUKEwic4ujA2JHQAhWMzRoKHVcJB_IQ_AUICCgB</a:t>
            </a:r>
            <a:endParaRPr lang="cs-CZ" dirty="0" smtClean="0"/>
          </a:p>
          <a:p>
            <a:r>
              <a:rPr lang="cs-CZ" dirty="0">
                <a:hlinkClick r:id="rId4"/>
              </a:rPr>
              <a:t>https://</a:t>
            </a:r>
            <a:r>
              <a:rPr lang="cs-CZ" dirty="0" smtClean="0">
                <a:hlinkClick r:id="rId4"/>
              </a:rPr>
              <a:t>cs.wikipedia.org/wiki/Portugalsko</a:t>
            </a:r>
            <a:endParaRPr lang="cs-CZ" dirty="0" smtClean="0"/>
          </a:p>
          <a:p>
            <a:r>
              <a:rPr lang="cs-CZ" dirty="0">
                <a:hlinkClick r:id="rId5"/>
              </a:rPr>
              <a:t>https://</a:t>
            </a:r>
            <a:r>
              <a:rPr lang="cs-CZ" dirty="0" smtClean="0">
                <a:hlinkClick r:id="rId5"/>
              </a:rPr>
              <a:t>www.google.cz/search?q=portugalsko&amp;biw=1920&amp;bih=955&amp;source=lnms&amp;tbm=isch&amp;sa=X&amp;ved=0ahUKEwjL2YrU2JHQAhXGyRoKHSj9APQQ_AUICCgB</a:t>
            </a:r>
            <a:endParaRPr lang="cs-CZ" dirty="0" smtClean="0"/>
          </a:p>
          <a:p>
            <a:r>
              <a:rPr lang="cs-CZ" dirty="0">
                <a:hlinkClick r:id="rId5"/>
              </a:rPr>
              <a:t>https://</a:t>
            </a:r>
            <a:r>
              <a:rPr lang="cs-CZ" dirty="0" smtClean="0">
                <a:hlinkClick r:id="rId5"/>
              </a:rPr>
              <a:t>www.google.cz/search?q=portugalsko&amp;biw=1920&amp;bih=955&amp;source=lnms&amp;tbm=isch&amp;sa=X&amp;ved=0ahUKEwjL2YrU2JHQAhXGyRoKHSj9APQQ_AUICCgB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7415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6171" y="1479899"/>
            <a:ext cx="10820400" cy="4905040"/>
          </a:xfrm>
        </p:spPr>
        <p:txBody>
          <a:bodyPr>
            <a:normAutofit lnSpcReduction="10000"/>
          </a:bodyPr>
          <a:lstStyle/>
          <a:p>
            <a:r>
              <a:rPr lang="cs-CZ" dirty="0">
                <a:hlinkClick r:id="rId2"/>
              </a:rPr>
              <a:t>https://</a:t>
            </a:r>
            <a:r>
              <a:rPr lang="cs-CZ" dirty="0" smtClean="0">
                <a:hlinkClick r:id="rId2"/>
              </a:rPr>
              <a:t>cs.wikipedia.org/wiki/Andorra</a:t>
            </a:r>
            <a:endParaRPr lang="cs-CZ" dirty="0" smtClean="0"/>
          </a:p>
          <a:p>
            <a:r>
              <a:rPr lang="cs-CZ" dirty="0">
                <a:hlinkClick r:id="rId3"/>
              </a:rPr>
              <a:t>https://</a:t>
            </a:r>
            <a:r>
              <a:rPr lang="cs-CZ" dirty="0" smtClean="0">
                <a:hlinkClick r:id="rId3"/>
              </a:rPr>
              <a:t>www.google.cz/search?q=andorra&amp;biw=1920&amp;bih=955&amp;source=lnms&amp;tbm=isch&amp;sa=X&amp;ved=0ahUKEwj3-PPr2JHQAhXImBoKHWY0D_YQ_AUICCgB</a:t>
            </a:r>
            <a:endParaRPr lang="cs-CZ" dirty="0" smtClean="0"/>
          </a:p>
          <a:p>
            <a:r>
              <a:rPr lang="cs-CZ" dirty="0">
                <a:hlinkClick r:id="rId4"/>
              </a:rPr>
              <a:t>https://</a:t>
            </a:r>
            <a:r>
              <a:rPr lang="cs-CZ" dirty="0" smtClean="0">
                <a:hlinkClick r:id="rId4"/>
              </a:rPr>
              <a:t>cs.wikipedia.org/wiki/Monako</a:t>
            </a:r>
            <a:endParaRPr lang="cs-CZ" dirty="0" smtClean="0"/>
          </a:p>
          <a:p>
            <a:r>
              <a:rPr lang="cs-CZ" dirty="0">
                <a:hlinkClick r:id="rId5"/>
              </a:rPr>
              <a:t>https://</a:t>
            </a:r>
            <a:r>
              <a:rPr lang="cs-CZ" dirty="0" smtClean="0">
                <a:hlinkClick r:id="rId5"/>
              </a:rPr>
              <a:t>www.google.cz/search?q=monako&amp;biw=1920&amp;bih=955&amp;source=lnms&amp;tbm=isch&amp;sa=X&amp;ved=0ahUKEwjjkvGY2ZHQAhXMORoKHVL0AvEQ_AUICCgB</a:t>
            </a:r>
            <a:endParaRPr lang="cs-CZ" u="sng" dirty="0" smtClean="0"/>
          </a:p>
          <a:p>
            <a:r>
              <a:rPr lang="cs-CZ" u="sng" dirty="0">
                <a:hlinkClick r:id="rId6"/>
              </a:rPr>
              <a:t>http://</a:t>
            </a:r>
            <a:r>
              <a:rPr lang="cs-CZ" u="sng" dirty="0" smtClean="0">
                <a:hlinkClick r:id="rId6"/>
              </a:rPr>
              <a:t>www.mundo.cz/spanelsko/ainsa</a:t>
            </a:r>
            <a:endParaRPr lang="cs-CZ" u="sng" dirty="0" smtClean="0"/>
          </a:p>
          <a:p>
            <a:r>
              <a:rPr lang="cs-CZ" u="sng" dirty="0">
                <a:hlinkClick r:id="rId7"/>
              </a:rPr>
              <a:t>http://</a:t>
            </a:r>
            <a:r>
              <a:rPr lang="cs-CZ" u="sng" dirty="0" smtClean="0">
                <a:hlinkClick r:id="rId7"/>
              </a:rPr>
              <a:t>www.zemepis.com/Andorra.php</a:t>
            </a:r>
            <a:endParaRPr lang="cs-CZ" u="sng" dirty="0" smtClean="0"/>
          </a:p>
          <a:p>
            <a:r>
              <a:rPr lang="cs-CZ" u="sng" dirty="0">
                <a:hlinkClick r:id="rId8"/>
              </a:rPr>
              <a:t>http://</a:t>
            </a:r>
            <a:r>
              <a:rPr lang="cs-CZ" u="sng" dirty="0" smtClean="0">
                <a:hlinkClick r:id="rId8"/>
              </a:rPr>
              <a:t>www.zemepis.eu/monako.p86.html</a:t>
            </a:r>
            <a:endParaRPr lang="cs-CZ" u="sng" dirty="0" smtClean="0"/>
          </a:p>
          <a:p>
            <a:r>
              <a:rPr lang="cs-CZ" u="sng" dirty="0">
                <a:hlinkClick r:id="rId9"/>
              </a:rPr>
              <a:t>http://</a:t>
            </a:r>
            <a:r>
              <a:rPr lang="cs-CZ" u="sng" dirty="0" smtClean="0">
                <a:hlinkClick r:id="rId9"/>
              </a:rPr>
              <a:t>cesty.in/andorra</a:t>
            </a:r>
            <a:endParaRPr lang="cs-CZ" u="sng" dirty="0" smtClean="0"/>
          </a:p>
          <a:p>
            <a:r>
              <a:rPr lang="cs-CZ" u="sng" dirty="0">
                <a:hlinkClick r:id="rId10"/>
              </a:rPr>
              <a:t>http://www.ttg.cz/andorra-laka-ceske-turisty-na-celorocni-radovanky-a-sportovni-aktivity</a:t>
            </a:r>
            <a:r>
              <a:rPr lang="cs-CZ" u="sng" dirty="0" smtClean="0">
                <a:hlinkClick r:id="rId10"/>
              </a:rPr>
              <a:t>/</a:t>
            </a:r>
            <a:endParaRPr lang="cs-CZ" u="sng" dirty="0" smtClean="0"/>
          </a:p>
          <a:p>
            <a:endParaRPr lang="cs-CZ" u="sng" dirty="0"/>
          </a:p>
          <a:p>
            <a:endParaRPr lang="cs-CZ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433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http://</a:t>
            </a:r>
            <a:r>
              <a:rPr lang="cs-CZ" dirty="0" smtClean="0">
                <a:hlinkClick r:id="rId2"/>
              </a:rPr>
              <a:t>www.toulkyevropou.cz/ev_monako.php</a:t>
            </a:r>
            <a:endParaRPr lang="cs-CZ" dirty="0" smtClean="0"/>
          </a:p>
          <a:p>
            <a:r>
              <a:rPr lang="cs-CZ" dirty="0">
                <a:hlinkClick r:id="rId3"/>
              </a:rPr>
              <a:t>http://</a:t>
            </a:r>
            <a:r>
              <a:rPr lang="cs-CZ" dirty="0" smtClean="0">
                <a:hlinkClick r:id="rId3"/>
              </a:rPr>
              <a:t>www.ara.cz/monako/automobilove-muzeum</a:t>
            </a:r>
            <a:endParaRPr lang="cs-CZ" dirty="0" smtClean="0"/>
          </a:p>
          <a:p>
            <a:r>
              <a:rPr lang="cs-CZ" dirty="0">
                <a:hlinkClick r:id="rId4"/>
              </a:rPr>
              <a:t>http://</a:t>
            </a:r>
            <a:r>
              <a:rPr lang="cs-CZ" dirty="0" smtClean="0">
                <a:hlinkClick r:id="rId4"/>
              </a:rPr>
              <a:t>www.ara.cz/monako/turisticke-cile/zajimavosti</a:t>
            </a:r>
            <a:endParaRPr lang="cs-CZ" dirty="0" smtClean="0"/>
          </a:p>
          <a:p>
            <a:r>
              <a:rPr lang="cs-CZ" dirty="0">
                <a:hlinkClick r:id="rId4"/>
              </a:rPr>
              <a:t>http://</a:t>
            </a:r>
            <a:r>
              <a:rPr lang="cs-CZ" dirty="0" smtClean="0">
                <a:hlinkClick r:id="rId4"/>
              </a:rPr>
              <a:t>www.ara.cz/monako/turisticke-cile/zajimavosti</a:t>
            </a:r>
            <a:endParaRPr lang="cs-CZ" dirty="0" smtClean="0"/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380105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95600" y="901532"/>
            <a:ext cx="8610600" cy="1293028"/>
          </a:xfrm>
        </p:spPr>
        <p:txBody>
          <a:bodyPr>
            <a:normAutofit/>
          </a:bodyPr>
          <a:lstStyle/>
          <a:p>
            <a:r>
              <a:rPr lang="cs-CZ" sz="3600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OBYVATELSTVO a státní útvar</a:t>
            </a:r>
            <a:endParaRPr lang="cs-CZ" sz="3600" dirty="0"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5800" y="2360814"/>
            <a:ext cx="10820400" cy="3906981"/>
          </a:xfrm>
        </p:spPr>
        <p:txBody>
          <a:bodyPr/>
          <a:lstStyle/>
          <a:p>
            <a:r>
              <a:rPr lang="cs-CZ" dirty="0" smtClean="0"/>
              <a:t>Obyvatelé : </a:t>
            </a:r>
            <a:r>
              <a:rPr lang="cs-CZ" dirty="0"/>
              <a:t>48 563 476</a:t>
            </a:r>
          </a:p>
          <a:p>
            <a:r>
              <a:rPr lang="cs-CZ" dirty="0" smtClean="0"/>
              <a:t>Hustota zalidnění : </a:t>
            </a:r>
            <a:r>
              <a:rPr lang="cs-CZ" dirty="0"/>
              <a:t>87,8 ob. / km² </a:t>
            </a:r>
            <a:endParaRPr lang="cs-CZ" dirty="0" smtClean="0"/>
          </a:p>
          <a:p>
            <a:r>
              <a:rPr lang="cs-CZ" dirty="0" smtClean="0"/>
              <a:t>Náboženství : katolické</a:t>
            </a:r>
          </a:p>
          <a:p>
            <a:endParaRPr lang="cs-CZ" dirty="0"/>
          </a:p>
          <a:p>
            <a:endParaRPr lang="cs-CZ" dirty="0" smtClean="0"/>
          </a:p>
          <a:p>
            <a:r>
              <a:rPr lang="cs-CZ" dirty="0" smtClean="0"/>
              <a:t>Státní zřízení : konstituční monarchie</a:t>
            </a:r>
          </a:p>
          <a:p>
            <a:r>
              <a:rPr lang="cs-CZ" dirty="0" smtClean="0"/>
              <a:t>Král : </a:t>
            </a:r>
            <a:r>
              <a:rPr lang="cs-CZ" dirty="0" smtClean="0">
                <a:solidFill>
                  <a:srgbClr val="0070C0"/>
                </a:solidFill>
              </a:rPr>
              <a:t>Filip VI.</a:t>
            </a:r>
          </a:p>
          <a:p>
            <a:r>
              <a:rPr lang="cs-CZ" dirty="0" smtClean="0"/>
              <a:t>Měna : Euro</a:t>
            </a:r>
          </a:p>
          <a:p>
            <a:endParaRPr lang="cs-CZ" dirty="0"/>
          </a:p>
          <a:p>
            <a:endParaRPr lang="cs-CZ" dirty="0"/>
          </a:p>
        </p:txBody>
      </p:sp>
      <p:cxnSp>
        <p:nvCxnSpPr>
          <p:cNvPr id="5" name="Přímá spojnice 4"/>
          <p:cNvCxnSpPr/>
          <p:nvPr/>
        </p:nvCxnSpPr>
        <p:spPr>
          <a:xfrm flipV="1">
            <a:off x="888076" y="4018394"/>
            <a:ext cx="10415848" cy="58189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714" y="2194560"/>
            <a:ext cx="2530013" cy="16866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121" y="4006734"/>
            <a:ext cx="2181198" cy="2407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6972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55514" y="241489"/>
            <a:ext cx="9020577" cy="2043223"/>
          </a:xfrm>
        </p:spPr>
        <p:txBody>
          <a:bodyPr>
            <a:normAutofit/>
          </a:bodyPr>
          <a:lstStyle/>
          <a:p>
            <a:pPr algn="ctr"/>
            <a:r>
              <a:rPr lang="cs-CZ" sz="3600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Přírodní poměry a hospodářství </a:t>
            </a:r>
            <a:endParaRPr lang="cs-CZ" sz="3600" dirty="0"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0195" y="1700012"/>
            <a:ext cx="10820400" cy="4752304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cs-CZ" sz="7200" b="1" u="sng" dirty="0">
                <a:solidFill>
                  <a:srgbClr val="00B0F0"/>
                </a:solidFill>
              </a:rPr>
              <a:t>ŘEKY: </a:t>
            </a:r>
            <a:r>
              <a:rPr lang="cs-CZ" sz="8000" dirty="0" smtClean="0"/>
              <a:t>Ebro</a:t>
            </a:r>
            <a:r>
              <a:rPr lang="cs-CZ" sz="8000" dirty="0"/>
              <a:t>, </a:t>
            </a:r>
            <a:r>
              <a:rPr lang="cs-CZ" sz="8000" dirty="0" err="1"/>
              <a:t>Duero</a:t>
            </a:r>
            <a:r>
              <a:rPr lang="cs-CZ" sz="8000" dirty="0"/>
              <a:t>, Tajo, Sevilla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cs-CZ" sz="7200" b="1" u="sng" dirty="0" smtClean="0">
                <a:solidFill>
                  <a:srgbClr val="00B0F0"/>
                </a:solidFill>
              </a:rPr>
              <a:t>POHOŘÍ :  </a:t>
            </a:r>
            <a:r>
              <a:rPr lang="cs-CZ" sz="8000" dirty="0"/>
              <a:t>Pyreneje, </a:t>
            </a:r>
            <a:r>
              <a:rPr lang="cs-CZ" sz="8000" dirty="0" err="1"/>
              <a:t>Kantabrické</a:t>
            </a:r>
            <a:endParaRPr lang="cs-CZ" sz="8000" dirty="0"/>
          </a:p>
          <a:p>
            <a:pPr>
              <a:lnSpc>
                <a:spcPct val="170000"/>
              </a:lnSpc>
            </a:pPr>
            <a:r>
              <a:rPr lang="cs-CZ" sz="8000" dirty="0"/>
              <a:t>Nejdelší řeka Iberského poloostrova Tajo rozděluje zemi na 2 části - na "zelené Španělsko", které je typické svou hornatostí a zalesněnými plochami, kde často prší, a na "suché Španělsko", které je naopak tvořené spíše nížinami a suchými travnatými planinami s malým množstvím </a:t>
            </a:r>
            <a:r>
              <a:rPr lang="cs-CZ" sz="8000" dirty="0" smtClean="0"/>
              <a:t>srážek</a:t>
            </a:r>
            <a:endParaRPr lang="cs-CZ" sz="8000" b="1" u="sng" dirty="0">
              <a:solidFill>
                <a:srgbClr val="00B0F0"/>
              </a:solidFill>
            </a:endParaRPr>
          </a:p>
          <a:p>
            <a:pPr>
              <a:lnSpc>
                <a:spcPct val="120000"/>
              </a:lnSpc>
            </a:pPr>
            <a:r>
              <a:rPr lang="cs-CZ" sz="8000" dirty="0" smtClean="0"/>
              <a:t>2.Nejhornatější </a:t>
            </a:r>
            <a:r>
              <a:rPr lang="cs-CZ" sz="8000" dirty="0"/>
              <a:t>stát v </a:t>
            </a:r>
            <a:r>
              <a:rPr lang="cs-CZ" sz="8000" dirty="0" smtClean="0"/>
              <a:t>Evropě</a:t>
            </a:r>
          </a:p>
          <a:p>
            <a:pPr>
              <a:lnSpc>
                <a:spcPct val="120000"/>
              </a:lnSpc>
            </a:pPr>
            <a:endParaRPr lang="cs-CZ" sz="6600" dirty="0"/>
          </a:p>
          <a:p>
            <a:pPr marL="0" indent="0">
              <a:lnSpc>
                <a:spcPct val="120000"/>
              </a:lnSpc>
              <a:buNone/>
            </a:pPr>
            <a:r>
              <a:rPr lang="cs-CZ" sz="8000" b="1" u="sng" dirty="0">
                <a:solidFill>
                  <a:srgbClr val="00B0F0"/>
                </a:solidFill>
              </a:rPr>
              <a:t>HOSPODÁŘSTVÍ</a:t>
            </a:r>
          </a:p>
          <a:p>
            <a:pPr>
              <a:lnSpc>
                <a:spcPct val="170000"/>
              </a:lnSpc>
            </a:pPr>
            <a:r>
              <a:rPr lang="cs-CZ" sz="8000" dirty="0"/>
              <a:t>vyspělý průmyslově - zemědělský stát </a:t>
            </a:r>
          </a:p>
          <a:p>
            <a:pPr marL="0" indent="0">
              <a:buNone/>
            </a:pPr>
            <a:r>
              <a:rPr lang="cs-CZ" dirty="0" smtClean="0"/>
              <a:t> </a:t>
            </a:r>
            <a:endParaRPr lang="cs-CZ" dirty="0"/>
          </a:p>
        </p:txBody>
      </p:sp>
      <p:cxnSp>
        <p:nvCxnSpPr>
          <p:cNvPr id="5" name="Přímá spojnice 4"/>
          <p:cNvCxnSpPr/>
          <p:nvPr/>
        </p:nvCxnSpPr>
        <p:spPr>
          <a:xfrm>
            <a:off x="750195" y="5030989"/>
            <a:ext cx="10820400" cy="0"/>
          </a:xfrm>
          <a:prstGeom prst="line">
            <a:avLst/>
          </a:prstGeom>
          <a:ln w="952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22463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92968" y="1368439"/>
            <a:ext cx="11162764" cy="4841168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70000"/>
              </a:lnSpc>
            </a:pPr>
            <a:r>
              <a:rPr lang="cs-CZ" sz="2400" dirty="0" smtClean="0"/>
              <a:t>převládá rostlinná výroba se zaměřením na pěstování obilnin, oliv a vinné révy, největším přínosem je pěstování ovoce a zeleniny</a:t>
            </a:r>
          </a:p>
          <a:p>
            <a:pPr>
              <a:lnSpc>
                <a:spcPct val="170000"/>
              </a:lnSpc>
            </a:pPr>
            <a:r>
              <a:rPr lang="cs-CZ" sz="2400" dirty="0" smtClean="0"/>
              <a:t>dobytkářství - významná je produkce vepřového masa, mléka, hovězího masa a drůbeže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cs-CZ" sz="2400" dirty="0"/>
              <a:t> </a:t>
            </a:r>
            <a:r>
              <a:rPr lang="cs-CZ" sz="2400" dirty="0" smtClean="0"/>
              <a:t>  </a:t>
            </a:r>
            <a:r>
              <a:rPr lang="cs-CZ" sz="2400" b="1" u="sng" dirty="0" smtClean="0">
                <a:solidFill>
                  <a:srgbClr val="00B0F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PRŮMYSL</a:t>
            </a:r>
          </a:p>
          <a:p>
            <a:pPr>
              <a:lnSpc>
                <a:spcPct val="170000"/>
              </a:lnSpc>
            </a:pPr>
            <a:r>
              <a:rPr lang="cs-CZ" sz="2400" dirty="0" smtClean="0"/>
              <a:t>největší význam mají malé a střední podniky (kromě energetiky),          průmysl může zaměstnat nejvíce pracovníků </a:t>
            </a:r>
          </a:p>
          <a:p>
            <a:pPr>
              <a:lnSpc>
                <a:spcPct val="170000"/>
              </a:lnSpc>
            </a:pPr>
            <a:r>
              <a:rPr lang="cs-CZ" sz="2400" dirty="0" smtClean="0"/>
              <a:t>důležitá průmyslová odvětí </a:t>
            </a:r>
            <a:r>
              <a:rPr lang="cs-CZ" sz="2400" dirty="0" smtClean="0">
                <a:solidFill>
                  <a:srgbClr val="00B0F0"/>
                </a:solidFill>
              </a:rPr>
              <a:t>-</a:t>
            </a:r>
            <a:r>
              <a:rPr lang="cs-CZ" sz="2400" dirty="0" smtClean="0"/>
              <a:t> automobilový, chemický, strojírenský a potravinářský</a:t>
            </a:r>
          </a:p>
          <a:p>
            <a:pPr>
              <a:lnSpc>
                <a:spcPct val="170000"/>
              </a:lnSpc>
            </a:pPr>
            <a:r>
              <a:rPr lang="cs-CZ" sz="2400" dirty="0" smtClean="0"/>
              <a:t> největší přínos na tvorbě HDP( hrubý domácí produkt ) a zaměstnanosti poskytujících služeb</a:t>
            </a:r>
          </a:p>
          <a:p>
            <a:pPr marL="0" indent="0">
              <a:buNone/>
            </a:pPr>
            <a:endParaRPr lang="cs-CZ" dirty="0" smtClean="0"/>
          </a:p>
          <a:p>
            <a:endParaRPr lang="cs-CZ" dirty="0"/>
          </a:p>
        </p:txBody>
      </p:sp>
      <p:sp>
        <p:nvSpPr>
          <p:cNvPr id="2" name="Šipka doprava 1"/>
          <p:cNvSpPr/>
          <p:nvPr/>
        </p:nvSpPr>
        <p:spPr>
          <a:xfrm>
            <a:off x="8396440" y="3679553"/>
            <a:ext cx="502276" cy="218939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8049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37559" y="596702"/>
            <a:ext cx="8610600" cy="1293028"/>
          </a:xfrm>
        </p:spPr>
        <p:txBody>
          <a:bodyPr>
            <a:normAutofit/>
          </a:bodyPr>
          <a:lstStyle/>
          <a:p>
            <a:pPr algn="ctr"/>
            <a:r>
              <a:rPr lang="cs-CZ" sz="3600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Turistický ruch</a:t>
            </a:r>
            <a:endParaRPr lang="cs-CZ" sz="3600" dirty="0"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347908"/>
          </a:xfrm>
        </p:spPr>
        <p:txBody>
          <a:bodyPr>
            <a:normAutofit/>
          </a:bodyPr>
          <a:lstStyle/>
          <a:p>
            <a:r>
              <a:rPr lang="cs-CZ" dirty="0" smtClean="0"/>
              <a:t>Nejoblíbenější turistická destinace na světě</a:t>
            </a:r>
          </a:p>
          <a:p>
            <a:pPr marL="0" indent="0">
              <a:buNone/>
            </a:pPr>
            <a:r>
              <a:rPr lang="cs-CZ" b="1" dirty="0" smtClean="0">
                <a:solidFill>
                  <a:srgbClr val="00B0F0"/>
                </a:solidFill>
              </a:rPr>
              <a:t>    </a:t>
            </a:r>
            <a:r>
              <a:rPr lang="cs-CZ" b="1" u="sng" dirty="0" err="1" smtClean="0">
                <a:solidFill>
                  <a:srgbClr val="00B0F0"/>
                </a:solidFill>
              </a:rPr>
              <a:t>Aínsa</a:t>
            </a:r>
            <a:endParaRPr lang="cs-CZ" b="1" u="sng" dirty="0" smtClean="0">
              <a:solidFill>
                <a:srgbClr val="00B0F0"/>
              </a:solidFill>
            </a:endParaRPr>
          </a:p>
          <a:p>
            <a:r>
              <a:rPr lang="cs-CZ" dirty="0" smtClean="0"/>
              <a:t>Je to historické </a:t>
            </a:r>
            <a:r>
              <a:rPr lang="cs-CZ" dirty="0"/>
              <a:t>městečko nad soutokem řek Ara a </a:t>
            </a:r>
            <a:r>
              <a:rPr lang="cs-CZ" dirty="0" err="1" smtClean="0"/>
              <a:t>Zinca</a:t>
            </a:r>
            <a:endParaRPr lang="cs-CZ" dirty="0" smtClean="0"/>
          </a:p>
          <a:p>
            <a:pPr marL="0" indent="0">
              <a:buNone/>
            </a:pPr>
            <a:r>
              <a:rPr lang="cs-CZ" b="1" dirty="0" smtClean="0">
                <a:solidFill>
                  <a:srgbClr val="00B0F0"/>
                </a:solidFill>
              </a:rPr>
              <a:t>   </a:t>
            </a:r>
            <a:r>
              <a:rPr lang="cs-CZ" b="1" u="sng" dirty="0" err="1" smtClean="0">
                <a:solidFill>
                  <a:srgbClr val="00B0F0"/>
                </a:solidFill>
              </a:rPr>
              <a:t>Carrcassonne</a:t>
            </a:r>
            <a:endParaRPr lang="cs-CZ" b="1" u="sng" dirty="0" smtClean="0">
              <a:solidFill>
                <a:srgbClr val="00B0F0"/>
              </a:solidFill>
            </a:endParaRPr>
          </a:p>
          <a:p>
            <a:r>
              <a:rPr lang="cs-CZ" dirty="0" smtClean="0"/>
              <a:t>Je to unikátní </a:t>
            </a:r>
            <a:r>
              <a:rPr lang="cs-CZ" dirty="0"/>
              <a:t>středověké město se skvěle dochovanou obrovskou </a:t>
            </a:r>
            <a:r>
              <a:rPr lang="cs-CZ" dirty="0" smtClean="0"/>
              <a:t>pevností</a:t>
            </a:r>
          </a:p>
          <a:p>
            <a:pPr marL="0" indent="0">
              <a:buNone/>
            </a:pPr>
            <a:r>
              <a:rPr lang="cs-CZ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  </a:t>
            </a:r>
            <a:r>
              <a:rPr lang="cs-CZ" b="1" u="sng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Kaňon </a:t>
            </a:r>
            <a:r>
              <a:rPr lang="cs-CZ" b="1" u="sng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Ordesa</a:t>
            </a:r>
            <a:endParaRPr lang="cs-CZ" b="1" u="sng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r>
              <a:rPr lang="cs-CZ" dirty="0"/>
              <a:t>J</a:t>
            </a:r>
            <a:r>
              <a:rPr lang="cs-CZ" dirty="0" smtClean="0"/>
              <a:t>eden </a:t>
            </a:r>
            <a:r>
              <a:rPr lang="cs-CZ" dirty="0"/>
              <a:t>z nejhezčích evropských </a:t>
            </a:r>
            <a:r>
              <a:rPr lang="cs-CZ" dirty="0" smtClean="0"/>
              <a:t>kaňonů, jeho </a:t>
            </a:r>
            <a:r>
              <a:rPr lang="cs-CZ" dirty="0"/>
              <a:t>délka </a:t>
            </a:r>
            <a:r>
              <a:rPr lang="cs-CZ" dirty="0" smtClean="0"/>
              <a:t>je 15</a:t>
            </a:r>
            <a:r>
              <a:rPr lang="cs-CZ" dirty="0"/>
              <a:t> km</a:t>
            </a:r>
            <a:endParaRPr lang="cs-CZ" b="1" u="sng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857" y="2078651"/>
            <a:ext cx="2286000" cy="1714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Šipka doprava 6"/>
          <p:cNvSpPr/>
          <p:nvPr/>
        </p:nvSpPr>
        <p:spPr>
          <a:xfrm>
            <a:off x="8645671" y="3103619"/>
            <a:ext cx="822061" cy="256833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Šipka dolů 7"/>
          <p:cNvSpPr/>
          <p:nvPr/>
        </p:nvSpPr>
        <p:spPr>
          <a:xfrm>
            <a:off x="10907196" y="4276547"/>
            <a:ext cx="207272" cy="593399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7732" y="4927901"/>
            <a:ext cx="2329013" cy="16145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610" y="5164428"/>
            <a:ext cx="3966695" cy="14763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Šipka doprava 12"/>
          <p:cNvSpPr/>
          <p:nvPr/>
        </p:nvSpPr>
        <p:spPr>
          <a:xfrm rot="9078397">
            <a:off x="6096499" y="5429987"/>
            <a:ext cx="1184206" cy="304957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49167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2029" y="772686"/>
            <a:ext cx="8610600" cy="1293028"/>
          </a:xfrm>
        </p:spPr>
        <p:txBody>
          <a:bodyPr/>
          <a:lstStyle/>
          <a:p>
            <a:r>
              <a:rPr lang="cs-CZ" sz="4800" u="sng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PORTUGALSKO</a:t>
            </a:r>
            <a:endParaRPr lang="cs-CZ" sz="4800" u="sng" dirty="0"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4357" y="294210"/>
            <a:ext cx="2281843" cy="22818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Portugalsko je oficiálně Portugalská republika</a:t>
            </a:r>
          </a:p>
          <a:p>
            <a:r>
              <a:rPr lang="cs-CZ" dirty="0" smtClean="0"/>
              <a:t>Je to </a:t>
            </a:r>
            <a:r>
              <a:rPr lang="cs-CZ" dirty="0"/>
              <a:t>evropský </a:t>
            </a:r>
            <a:r>
              <a:rPr lang="cs-CZ" dirty="0" smtClean="0"/>
              <a:t>stát, který se nachází </a:t>
            </a:r>
            <a:r>
              <a:rPr lang="cs-CZ" dirty="0"/>
              <a:t>na </a:t>
            </a:r>
            <a:r>
              <a:rPr lang="cs-CZ" dirty="0" smtClean="0"/>
              <a:t>jihozápadním </a:t>
            </a:r>
            <a:r>
              <a:rPr lang="cs-CZ" dirty="0"/>
              <a:t>cípu světadílu</a:t>
            </a:r>
            <a:endParaRPr lang="cs-CZ" dirty="0" smtClean="0"/>
          </a:p>
          <a:p>
            <a:r>
              <a:rPr lang="cs-CZ" dirty="0" smtClean="0"/>
              <a:t>Úřední jazyk : portugalština</a:t>
            </a:r>
          </a:p>
          <a:p>
            <a:r>
              <a:rPr lang="cs-CZ" dirty="0" smtClean="0"/>
              <a:t>Hlavní město : Lisabon</a:t>
            </a:r>
          </a:p>
          <a:p>
            <a:r>
              <a:rPr lang="cs-CZ" dirty="0" smtClean="0"/>
              <a:t>Rozloha : </a:t>
            </a:r>
            <a:r>
              <a:rPr lang="cs-CZ" dirty="0"/>
              <a:t>92 391 km² </a:t>
            </a:r>
            <a:r>
              <a:rPr lang="cs-CZ" dirty="0" smtClean="0"/>
              <a:t>( 108. na světě )</a:t>
            </a:r>
          </a:p>
          <a:p>
            <a:endParaRPr lang="cs-CZ" dirty="0"/>
          </a:p>
          <a:p>
            <a:endParaRPr lang="cs-CZ" dirty="0" smtClean="0"/>
          </a:p>
          <a:p>
            <a:r>
              <a:rPr lang="cs-CZ" dirty="0" smtClean="0"/>
              <a:t>Nejvyšší bod : Ponta do </a:t>
            </a:r>
            <a:r>
              <a:rPr lang="cs-CZ" dirty="0" err="1" smtClean="0"/>
              <a:t>Pico</a:t>
            </a:r>
            <a:r>
              <a:rPr lang="cs-CZ" dirty="0" smtClean="0"/>
              <a:t> </a:t>
            </a:r>
            <a:r>
              <a:rPr lang="cs-CZ" dirty="0"/>
              <a:t>(2 351 </a:t>
            </a:r>
            <a:r>
              <a:rPr lang="cs-CZ" dirty="0" smtClean="0"/>
              <a:t>m n. m.)</a:t>
            </a:r>
          </a:p>
          <a:p>
            <a:endParaRPr lang="cs-CZ" dirty="0"/>
          </a:p>
        </p:txBody>
      </p:sp>
      <p:sp>
        <p:nvSpPr>
          <p:cNvPr id="5" name="Šipka doprava 4"/>
          <p:cNvSpPr/>
          <p:nvPr/>
        </p:nvSpPr>
        <p:spPr>
          <a:xfrm>
            <a:off x="4039985" y="3616037"/>
            <a:ext cx="1662545" cy="199506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269" y="3078265"/>
            <a:ext cx="3746763" cy="14745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6231" y="4766244"/>
            <a:ext cx="2894334" cy="17177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Šipka doprava 7"/>
          <p:cNvSpPr/>
          <p:nvPr/>
        </p:nvSpPr>
        <p:spPr>
          <a:xfrm>
            <a:off x="6946669" y="5262693"/>
            <a:ext cx="1393927" cy="246120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57337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95600" y="839188"/>
            <a:ext cx="8610600" cy="1293028"/>
          </a:xfrm>
        </p:spPr>
        <p:txBody>
          <a:bodyPr>
            <a:normAutofit/>
          </a:bodyPr>
          <a:lstStyle/>
          <a:p>
            <a:r>
              <a:rPr lang="cs-CZ" sz="3600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OBYVATELSTVO A STÁTNÍ ÚTVAR</a:t>
            </a:r>
            <a:endParaRPr lang="cs-CZ" sz="3600" dirty="0"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60615" y="2427316"/>
            <a:ext cx="10820400" cy="4007499"/>
          </a:xfrm>
        </p:spPr>
        <p:txBody>
          <a:bodyPr/>
          <a:lstStyle/>
          <a:p>
            <a:r>
              <a:rPr lang="cs-CZ" dirty="0" smtClean="0"/>
              <a:t>Obyvatelé : </a:t>
            </a:r>
            <a:r>
              <a:rPr lang="cs-CZ" dirty="0"/>
              <a:t>10 708 692 </a:t>
            </a:r>
            <a:endParaRPr lang="cs-CZ" dirty="0" smtClean="0"/>
          </a:p>
          <a:p>
            <a:r>
              <a:rPr lang="cs-CZ" dirty="0" smtClean="0"/>
              <a:t>Hustota zalidnění : </a:t>
            </a:r>
            <a:r>
              <a:rPr lang="cs-CZ" dirty="0"/>
              <a:t>114 ob. / </a:t>
            </a:r>
            <a:r>
              <a:rPr lang="cs-CZ" dirty="0" smtClean="0"/>
              <a:t>km²</a:t>
            </a:r>
          </a:p>
          <a:p>
            <a:r>
              <a:rPr lang="cs-CZ" dirty="0" smtClean="0"/>
              <a:t>Náboženství : katolické, křesťanské, muslimské..</a:t>
            </a:r>
          </a:p>
          <a:p>
            <a:endParaRPr lang="cs-CZ" dirty="0"/>
          </a:p>
          <a:p>
            <a:endParaRPr lang="cs-CZ" dirty="0" smtClean="0"/>
          </a:p>
          <a:p>
            <a:r>
              <a:rPr lang="cs-CZ" dirty="0" smtClean="0"/>
              <a:t>Státní zřízení : </a:t>
            </a:r>
            <a:r>
              <a:rPr lang="cs-CZ" dirty="0" err="1" smtClean="0"/>
              <a:t>poloprezidentská</a:t>
            </a:r>
            <a:r>
              <a:rPr lang="cs-CZ" dirty="0" smtClean="0"/>
              <a:t> republika</a:t>
            </a:r>
          </a:p>
          <a:p>
            <a:r>
              <a:rPr lang="cs-CZ" dirty="0" smtClean="0"/>
              <a:t>Prezident : </a:t>
            </a:r>
            <a:r>
              <a:rPr lang="cs-CZ" dirty="0">
                <a:solidFill>
                  <a:srgbClr val="0070C0"/>
                </a:solidFill>
              </a:rPr>
              <a:t>Marcelo </a:t>
            </a:r>
            <a:r>
              <a:rPr lang="cs-CZ" dirty="0" err="1">
                <a:solidFill>
                  <a:srgbClr val="0070C0"/>
                </a:solidFill>
              </a:rPr>
              <a:t>Rebelo</a:t>
            </a:r>
            <a:r>
              <a:rPr lang="cs-CZ" dirty="0">
                <a:solidFill>
                  <a:srgbClr val="0070C0"/>
                </a:solidFill>
              </a:rPr>
              <a:t> de </a:t>
            </a:r>
            <a:r>
              <a:rPr lang="cs-CZ" dirty="0" err="1" smtClean="0">
                <a:solidFill>
                  <a:srgbClr val="0070C0"/>
                </a:solidFill>
              </a:rPr>
              <a:t>Sousa</a:t>
            </a:r>
            <a:endParaRPr lang="cs-CZ" dirty="0" smtClean="0">
              <a:solidFill>
                <a:srgbClr val="0070C0"/>
              </a:solidFill>
            </a:endParaRPr>
          </a:p>
          <a:p>
            <a:r>
              <a:rPr lang="cs-CZ" dirty="0" smtClean="0"/>
              <a:t>Měna : Euro</a:t>
            </a:r>
          </a:p>
          <a:p>
            <a:endParaRPr lang="cs-CZ" dirty="0" smtClean="0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 smtClean="0"/>
          </a:p>
          <a:p>
            <a:endParaRPr lang="cs-CZ" dirty="0"/>
          </a:p>
        </p:txBody>
      </p:sp>
      <p:cxnSp>
        <p:nvCxnSpPr>
          <p:cNvPr id="5" name="Přímá spojnice 4"/>
          <p:cNvCxnSpPr/>
          <p:nvPr/>
        </p:nvCxnSpPr>
        <p:spPr>
          <a:xfrm flipV="1">
            <a:off x="897775" y="3965170"/>
            <a:ext cx="10099963" cy="9144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311" y="2028996"/>
            <a:ext cx="2682936" cy="17886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9174" y="4112720"/>
            <a:ext cx="3029209" cy="2206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4261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756646"/>
            <a:ext cx="12192000" cy="1437914"/>
          </a:xfrm>
        </p:spPr>
        <p:txBody>
          <a:bodyPr>
            <a:normAutofit/>
          </a:bodyPr>
          <a:lstStyle/>
          <a:p>
            <a:r>
              <a:rPr lang="cs-CZ" sz="3600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PŘÍRODNÍ POMĚRY A HOSPODÁŘSTVÍ</a:t>
            </a:r>
            <a:endParaRPr lang="cs-CZ" sz="3600" dirty="0"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60000"/>
              </a:lnSpc>
            </a:pPr>
            <a:r>
              <a:rPr lang="cs-CZ" sz="2000" dirty="0" smtClean="0"/>
              <a:t>Severní, střední a východní Portugalsko pokrývají horská pásma </a:t>
            </a:r>
          </a:p>
          <a:p>
            <a:pPr>
              <a:lnSpc>
                <a:spcPct val="160000"/>
              </a:lnSpc>
            </a:pPr>
            <a:r>
              <a:rPr lang="cs-CZ" sz="2000" dirty="0" smtClean="0"/>
              <a:t>Jižní pahorkatina </a:t>
            </a:r>
            <a:r>
              <a:rPr lang="cs-CZ" sz="2000" dirty="0" err="1" smtClean="0"/>
              <a:t>Alentejo</a:t>
            </a:r>
            <a:endParaRPr lang="cs-CZ" sz="2000" dirty="0" smtClean="0"/>
          </a:p>
          <a:p>
            <a:pPr>
              <a:lnSpc>
                <a:spcPct val="160000"/>
              </a:lnSpc>
            </a:pPr>
            <a:r>
              <a:rPr lang="cs-CZ" sz="2000" dirty="0"/>
              <a:t>V</a:t>
            </a:r>
            <a:r>
              <a:rPr lang="cs-CZ" sz="2000" dirty="0" smtClean="0"/>
              <a:t> jihozápadním cípu </a:t>
            </a:r>
            <a:r>
              <a:rPr lang="cs-CZ" sz="2000" dirty="0" smtClean="0"/>
              <a:t>vystupuje pohoří </a:t>
            </a:r>
            <a:r>
              <a:rPr lang="cs-CZ" sz="2000" dirty="0" err="1" smtClean="0"/>
              <a:t>Serra</a:t>
            </a:r>
            <a:r>
              <a:rPr lang="cs-CZ" sz="2000" dirty="0" smtClean="0"/>
              <a:t> de </a:t>
            </a:r>
            <a:r>
              <a:rPr lang="cs-CZ" sz="2000" dirty="0" err="1" smtClean="0"/>
              <a:t>Monchique</a:t>
            </a:r>
            <a:r>
              <a:rPr lang="cs-CZ" sz="2000" dirty="0" smtClean="0"/>
              <a:t> </a:t>
            </a:r>
          </a:p>
          <a:p>
            <a:pPr>
              <a:lnSpc>
                <a:spcPct val="160000"/>
              </a:lnSpc>
            </a:pPr>
            <a:r>
              <a:rPr lang="cs-CZ" sz="2000" dirty="0"/>
              <a:t>Z</a:t>
            </a:r>
            <a:r>
              <a:rPr lang="cs-CZ" sz="2000" dirty="0" smtClean="0"/>
              <a:t>ápadní a jižní část tvoří nížiny se strmým skalnatým pobřežím. </a:t>
            </a:r>
          </a:p>
          <a:p>
            <a:pPr>
              <a:lnSpc>
                <a:spcPct val="160000"/>
              </a:lnSpc>
            </a:pPr>
            <a:r>
              <a:rPr lang="cs-CZ" sz="2000" dirty="0" smtClean="0"/>
              <a:t>Nejvýznamnějšími řekami jsou Tejo, </a:t>
            </a:r>
            <a:r>
              <a:rPr lang="cs-CZ" sz="2000" dirty="0" err="1" smtClean="0"/>
              <a:t>Douro</a:t>
            </a:r>
            <a:r>
              <a:rPr lang="cs-CZ" sz="2000" dirty="0" smtClean="0"/>
              <a:t> a </a:t>
            </a:r>
            <a:r>
              <a:rPr lang="cs-CZ" sz="2000" dirty="0" err="1" smtClean="0"/>
              <a:t>Guadiana</a:t>
            </a:r>
            <a:r>
              <a:rPr lang="cs-CZ" sz="2000" dirty="0" smtClean="0"/>
              <a:t>, na nichž je </a:t>
            </a:r>
            <a:r>
              <a:rPr lang="cs-CZ" sz="2000" dirty="0" smtClean="0"/>
              <a:t>vybudováno, velké </a:t>
            </a:r>
            <a:r>
              <a:rPr lang="cs-CZ" sz="2000" dirty="0" smtClean="0"/>
              <a:t>množství kaskádových přehrad</a:t>
            </a:r>
          </a:p>
          <a:p>
            <a:pPr>
              <a:lnSpc>
                <a:spcPct val="100000"/>
              </a:lnSpc>
            </a:pPr>
            <a:endParaRPr lang="cs-CZ" sz="20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9744" y="2295473"/>
            <a:ext cx="2647951" cy="19859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6015590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Kondenzační stopa">
  <a:themeElements>
    <a:clrScheme name="Kondenzační stopa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Kondenzační stopa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denzační stopa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Kondenzační stopa</Template>
  <TotalTime>613</TotalTime>
  <Words>896</Words>
  <Application>Microsoft Office PowerPoint</Application>
  <PresentationFormat>Širokoúhlá obrazovka</PresentationFormat>
  <Paragraphs>200</Paragraphs>
  <Slides>29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3" baseType="lpstr">
      <vt:lpstr>Arial</vt:lpstr>
      <vt:lpstr>Century Gothic</vt:lpstr>
      <vt:lpstr>Segoe UI Black</vt:lpstr>
      <vt:lpstr>Kondenzační stopa</vt:lpstr>
      <vt:lpstr>JiŽNÍ EVROPA</vt:lpstr>
      <vt:lpstr>ŠPANĚLSKO</vt:lpstr>
      <vt:lpstr>OBYVATELSTVO a státní útvar</vt:lpstr>
      <vt:lpstr>Přírodní poměry a hospodářství </vt:lpstr>
      <vt:lpstr>Prezentace aplikace PowerPoint</vt:lpstr>
      <vt:lpstr>Turistický ruch</vt:lpstr>
      <vt:lpstr>PORTUGALSKO</vt:lpstr>
      <vt:lpstr>OBYVATELSTVO A STÁTNÍ ÚTVAR</vt:lpstr>
      <vt:lpstr>PŘÍRODNÍ POMĚRY A HOSPODÁŘSTVÍ</vt:lpstr>
      <vt:lpstr>Prezentace aplikace PowerPoint</vt:lpstr>
      <vt:lpstr>Prezentace aplikace PowerPoint</vt:lpstr>
      <vt:lpstr>TURISTICKÝ RUCH</vt:lpstr>
      <vt:lpstr>Andorra</vt:lpstr>
      <vt:lpstr>Obyvatelstvo a státní útvar</vt:lpstr>
      <vt:lpstr>PŘÍRODNÍ POMĚRY A HOSPODÁŘSTVÍ</vt:lpstr>
      <vt:lpstr>Prezentace aplikace PowerPoint</vt:lpstr>
      <vt:lpstr>Prezentace aplikace PowerPoint</vt:lpstr>
      <vt:lpstr>TURISTICKÝ RUCH</vt:lpstr>
      <vt:lpstr>Monako</vt:lpstr>
      <vt:lpstr>Obyvatelstvo a státní útvar</vt:lpstr>
      <vt:lpstr>PŘÍRODNÍ POMĚRY A HOSPODÁŘSTVÍ</vt:lpstr>
      <vt:lpstr>Prezentace aplikace PowerPoint</vt:lpstr>
      <vt:lpstr>Prezentace aplikace PowerPoint</vt:lpstr>
      <vt:lpstr>Prezentace aplikace PowerPoint</vt:lpstr>
      <vt:lpstr>TURISTICKÝ RUCH</vt:lpstr>
      <vt:lpstr>DĚKUJEME ZA POZORNOST!</vt:lpstr>
      <vt:lpstr>ZDROJE : 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JiŽNÍ EVROPA</dc:title>
  <dc:creator>Doma</dc:creator>
  <cp:lastModifiedBy>Doma</cp:lastModifiedBy>
  <cp:revision>64</cp:revision>
  <dcterms:created xsi:type="dcterms:W3CDTF">2016-11-04T15:06:44Z</dcterms:created>
  <dcterms:modified xsi:type="dcterms:W3CDTF">2016-11-16T18:54:34Z</dcterms:modified>
</cp:coreProperties>
</file>