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902-4E75-44A1-973E-464679EF7BA6}" type="datetimeFigureOut">
              <a:rPr lang="cs-CZ" smtClean="0"/>
              <a:pPr/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3E5-AACB-40CC-BDF0-64FCCBA6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902-4E75-44A1-973E-464679EF7BA6}" type="datetimeFigureOut">
              <a:rPr lang="cs-CZ" smtClean="0"/>
              <a:pPr/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3E5-AACB-40CC-BDF0-64FCCBA6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902-4E75-44A1-973E-464679EF7BA6}" type="datetimeFigureOut">
              <a:rPr lang="cs-CZ" smtClean="0"/>
              <a:pPr/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3E5-AACB-40CC-BDF0-64FCCBA6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902-4E75-44A1-973E-464679EF7BA6}" type="datetimeFigureOut">
              <a:rPr lang="cs-CZ" smtClean="0"/>
              <a:pPr/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3E5-AACB-40CC-BDF0-64FCCBA6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902-4E75-44A1-973E-464679EF7BA6}" type="datetimeFigureOut">
              <a:rPr lang="cs-CZ" smtClean="0"/>
              <a:pPr/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3E5-AACB-40CC-BDF0-64FCCBA6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902-4E75-44A1-973E-464679EF7BA6}" type="datetimeFigureOut">
              <a:rPr lang="cs-CZ" smtClean="0"/>
              <a:pPr/>
              <a:t>25.10.2016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3E5-AACB-40CC-BDF0-64FCCBA6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902-4E75-44A1-973E-464679EF7BA6}" type="datetimeFigureOut">
              <a:rPr lang="cs-CZ" smtClean="0"/>
              <a:pPr/>
              <a:t>25.10.2016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3E5-AACB-40CC-BDF0-64FCCBA6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902-4E75-44A1-973E-464679EF7BA6}" type="datetimeFigureOut">
              <a:rPr lang="cs-CZ" smtClean="0"/>
              <a:pPr/>
              <a:t>25.10.2016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3E5-AACB-40CC-BDF0-64FCCBA6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902-4E75-44A1-973E-464679EF7BA6}" type="datetimeFigureOut">
              <a:rPr lang="cs-CZ" smtClean="0"/>
              <a:pPr/>
              <a:t>25.10.2016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3E5-AACB-40CC-BDF0-64FCCBA6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902-4E75-44A1-973E-464679EF7BA6}" type="datetimeFigureOut">
              <a:rPr lang="cs-CZ" smtClean="0"/>
              <a:pPr/>
              <a:t>25.10.2016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3E5-AACB-40CC-BDF0-64FCCBA6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902-4E75-44A1-973E-464679EF7BA6}" type="datetimeFigureOut">
              <a:rPr lang="cs-CZ" smtClean="0"/>
              <a:pPr/>
              <a:t>25.10.2016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43E5-AACB-40CC-BDF0-64FCCBA6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0C902-4E75-44A1-973E-464679EF7BA6}" type="datetimeFigureOut">
              <a:rPr lang="cs-CZ" smtClean="0"/>
              <a:pPr/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43E5-AACB-40CC-BDF0-64FCCBA6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lanetacestovani.cz/tunel-lask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21197573">
            <a:off x="101947" y="745388"/>
            <a:ext cx="8001056" cy="2214602"/>
          </a:xfrm>
        </p:spPr>
        <p:txBody>
          <a:bodyPr>
            <a:noAutofit/>
          </a:bodyPr>
          <a:lstStyle/>
          <a:p>
            <a:r>
              <a:rPr lang="cs-CZ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Ukrajina</a:t>
            </a:r>
            <a:r>
              <a:rPr lang="cs-CZ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cs-CZ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cs-CZ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Bělorusko</a:t>
            </a:r>
            <a:br>
              <a:rPr lang="cs-CZ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cs-CZ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Moldavsko</a:t>
            </a:r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9" name="Picture 5" descr="C:\Users\Janca\Desktop\evrop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40" y="3107505"/>
            <a:ext cx="5000660" cy="3750495"/>
          </a:xfrm>
          <a:prstGeom prst="rect">
            <a:avLst/>
          </a:prstGeom>
          <a:noFill/>
        </p:spPr>
      </p:pic>
      <p:sp>
        <p:nvSpPr>
          <p:cNvPr id="11" name="Šipka doprava 10"/>
          <p:cNvSpPr/>
          <p:nvPr/>
        </p:nvSpPr>
        <p:spPr>
          <a:xfrm rot="5400000">
            <a:off x="6292149" y="3351925"/>
            <a:ext cx="2008405" cy="8766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u="sng" dirty="0" smtClean="0">
                <a:latin typeface="Andalus" pitchFamily="18" charset="-78"/>
                <a:cs typeface="Andalus" pitchFamily="18" charset="-78"/>
              </a:rPr>
              <a:t>Poloha Běloruska</a:t>
            </a:r>
            <a:endParaRPr lang="cs-CZ" sz="6600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Hraničí s Polskem,  Litvou a Lotyšskem na západě, Ruskem na severu a východě a Ukrajinou na jihu</a:t>
            </a:r>
          </a:p>
          <a:p>
            <a:endParaRPr lang="cs-CZ" dirty="0"/>
          </a:p>
        </p:txBody>
      </p:sp>
      <p:pic>
        <p:nvPicPr>
          <p:cNvPr id="4099" name="Picture 3" descr="C:\Users\Janca\Desktop\belorusko-map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143248"/>
            <a:ext cx="4446652" cy="3571876"/>
          </a:xfrm>
          <a:prstGeom prst="rect">
            <a:avLst/>
          </a:prstGeom>
          <a:noFill/>
        </p:spPr>
      </p:pic>
      <p:pic>
        <p:nvPicPr>
          <p:cNvPr id="4100" name="Picture 4" descr="C:\Users\Janca\Desktop\info_belorusk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3578215" cy="3578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Příroda</a:t>
            </a:r>
            <a:endParaRPr lang="cs-CZ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smtClean="0"/>
              <a:t>Bělorusko má přes 11 000 jezer</a:t>
            </a:r>
          </a:p>
          <a:p>
            <a:r>
              <a:rPr lang="cs-CZ" sz="3000" dirty="0" smtClean="0"/>
              <a:t>Nejvýznamnější řeky jsou Dněpr, Západní </a:t>
            </a:r>
            <a:r>
              <a:rPr lang="cs-CZ" sz="3000" dirty="0" err="1" smtClean="0"/>
              <a:t>Dvina</a:t>
            </a:r>
            <a:r>
              <a:rPr lang="cs-CZ" sz="3000" dirty="0" smtClean="0"/>
              <a:t>, </a:t>
            </a:r>
            <a:r>
              <a:rPr lang="cs-CZ" sz="3000" dirty="0" err="1" smtClean="0"/>
              <a:t>Němen</a:t>
            </a:r>
            <a:r>
              <a:rPr lang="cs-CZ" sz="3000" dirty="0" smtClean="0"/>
              <a:t> a na severovýchodě horní tok řeky </a:t>
            </a:r>
            <a:r>
              <a:rPr lang="cs-CZ" sz="3000" dirty="0" err="1" smtClean="0"/>
              <a:t>Lovati</a:t>
            </a:r>
            <a:endParaRPr lang="cs-CZ" sz="3000" dirty="0" smtClean="0"/>
          </a:p>
          <a:p>
            <a:r>
              <a:rPr lang="cs-CZ" sz="3000" dirty="0" smtClean="0"/>
              <a:t>v Bělorusku mají oproti střední Evropě výrazněji kontinentální charakter, s chladnější zimou</a:t>
            </a:r>
          </a:p>
          <a:p>
            <a:endParaRPr lang="cs-CZ" dirty="0"/>
          </a:p>
        </p:txBody>
      </p:sp>
      <p:pic>
        <p:nvPicPr>
          <p:cNvPr id="5122" name="Picture 2" descr="C:\Users\Janca\Desktop\Latgale_jez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119091"/>
            <a:ext cx="3929090" cy="2593200"/>
          </a:xfrm>
          <a:prstGeom prst="rect">
            <a:avLst/>
          </a:prstGeom>
          <a:noFill/>
        </p:spPr>
      </p:pic>
      <p:pic>
        <p:nvPicPr>
          <p:cNvPr id="5123" name="Picture 3" descr="C:\Users\Janca\Desktop\dnip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72008"/>
            <a:ext cx="3857652" cy="187959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latin typeface="Bodoni MT Black" pitchFamily="18" charset="0"/>
                <a:cs typeface="Andalus" pitchFamily="18" charset="-78"/>
              </a:rPr>
              <a:t>Obyvatelstvo</a:t>
            </a:r>
            <a:endParaRPr lang="cs-CZ" sz="6600" dirty="0">
              <a:latin typeface="Bodoni MT Black" pitchFamily="18" charset="0"/>
              <a:cs typeface="Andalus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Zhruba 60 % věřících obyvatel se hlásí k pravoslaví</a:t>
            </a:r>
          </a:p>
          <a:p>
            <a:r>
              <a:rPr lang="cs-CZ" dirty="0" smtClean="0"/>
              <a:t>V Bělorusku je 9 457 000 obyvatel</a:t>
            </a:r>
            <a:endParaRPr lang="cs-CZ" dirty="0"/>
          </a:p>
        </p:txBody>
      </p:sp>
      <p:pic>
        <p:nvPicPr>
          <p:cNvPr id="6147" name="Picture 3" descr="C:\Users\Janca\Desktop\1985656_sport-hokej-reprezentace-belorusko-vlajky-ceremonial-ces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929066"/>
            <a:ext cx="4239942" cy="2571768"/>
          </a:xfrm>
          <a:prstGeom prst="rect">
            <a:avLst/>
          </a:prstGeom>
          <a:noFill/>
        </p:spPr>
      </p:pic>
      <p:pic>
        <p:nvPicPr>
          <p:cNvPr id="6148" name="Picture 4" descr="C:\Users\Janca\Desktop\2422095_gerard-depardieu-alexandr-lukasenko-belorusko-svycarsko-stehova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4286280" cy="25745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Zajímavosti</a:t>
            </a:r>
            <a:endParaRPr lang="cs-CZ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havárii jaderné elektrárny Černobyl v roce 1986 bylo Bělorusko zasaženo víc než samotná Ukrajina, kde k tragédii </a:t>
            </a:r>
            <a:r>
              <a:rPr lang="cs-CZ" dirty="0" smtClean="0"/>
              <a:t>došlo</a:t>
            </a:r>
          </a:p>
          <a:p>
            <a:r>
              <a:rPr lang="cs-CZ" dirty="0" smtClean="0"/>
              <a:t>Bělorusko je jediný stát v Evropě, který v praxi vykonává trest </a:t>
            </a:r>
            <a:r>
              <a:rPr lang="cs-CZ" dirty="0" smtClean="0"/>
              <a:t>smrti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 descr="C:\Users\Janca\Desktop\crop-182672-min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000504"/>
            <a:ext cx="4226748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85784" y="285728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dirty="0" smtClean="0">
                <a:solidFill>
                  <a:schemeClr val="bg1"/>
                </a:solidFill>
                <a:latin typeface="Algerian" pitchFamily="82" charset="0"/>
              </a:rPr>
              <a:t>3. Moldavsko</a:t>
            </a:r>
            <a:endParaRPr lang="cs-CZ" sz="72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Users\Janca\Desktop\MEV2cbed5_moldav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358114" cy="4601291"/>
          </a:xfrm>
          <a:prstGeom prst="rect">
            <a:avLst/>
          </a:prstGeom>
          <a:noFill/>
        </p:spPr>
      </p:pic>
      <p:pic>
        <p:nvPicPr>
          <p:cNvPr id="7171" name="Picture 3" descr="C:\Users\Janca\Desktop\477px-Coat_of_arms_of_Moldov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428760" cy="179718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Základní informace</a:t>
            </a:r>
            <a:endParaRPr lang="cs-CZ" sz="5400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východoevropský vnitrozemský stát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město Moldavska je Kišiněv</a:t>
            </a:r>
          </a:p>
          <a:p>
            <a:r>
              <a:rPr lang="cs-CZ" dirty="0" smtClean="0"/>
              <a:t>rozloha Moldavska je 33 843 km²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jazyk: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moldavština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rumunština )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vznik: </a:t>
            </a:r>
            <a:r>
              <a:rPr lang="pl-PL" dirty="0" smtClean="0"/>
              <a:t>27. srpna 1991 (odtržením od SSSR)</a:t>
            </a:r>
          </a:p>
          <a:p>
            <a:r>
              <a:rPr lang="pl-PL" dirty="0" smtClean="0"/>
              <a:t>státní zřízení:</a:t>
            </a:r>
            <a:r>
              <a:rPr lang="cs-CZ" dirty="0" smtClean="0"/>
              <a:t> </a:t>
            </a:r>
            <a:r>
              <a:rPr lang="cs-CZ" dirty="0" err="1" smtClean="0"/>
              <a:t>poloprezidentská</a:t>
            </a:r>
            <a:r>
              <a:rPr lang="cs-CZ" dirty="0" smtClean="0"/>
              <a:t> republika</a:t>
            </a:r>
            <a:endParaRPr lang="pl-PL" dirty="0" smtClean="0"/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ěna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moldavský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(MDL)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dirty="0" smtClean="0">
                <a:latin typeface="Andalus" pitchFamily="18" charset="-78"/>
                <a:cs typeface="Andalus" pitchFamily="18" charset="-78"/>
              </a:rPr>
              <a:t>Poloha Moldavska</a:t>
            </a:r>
            <a:endParaRPr lang="cs-CZ" sz="7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leží mezi Ukrajinou a Rumunskem</a:t>
            </a:r>
          </a:p>
          <a:p>
            <a:endParaRPr lang="cs-CZ" dirty="0"/>
          </a:p>
        </p:txBody>
      </p:sp>
      <p:pic>
        <p:nvPicPr>
          <p:cNvPr id="8194" name="Picture 2" descr="C:\Users\Janca\Desktop\b36d27be339faf0b7542535d0d1a_w530_h396_gi-photo-295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5357850" cy="4003032"/>
          </a:xfrm>
          <a:prstGeom prst="rect">
            <a:avLst/>
          </a:prstGeom>
          <a:noFill/>
        </p:spPr>
      </p:pic>
      <p:pic>
        <p:nvPicPr>
          <p:cNvPr id="8195" name="Picture 3" descr="C:\Users\Janca\Desktop\poloha-moldavska-na-mape-evropy-m-9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143248"/>
            <a:ext cx="2786082" cy="251725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 smtClean="0">
                <a:latin typeface="Century Schoolbook" pitchFamily="18" charset="0"/>
              </a:rPr>
              <a:t>Příroda</a:t>
            </a:r>
            <a:endParaRPr lang="cs-CZ" sz="8000" dirty="0">
              <a:latin typeface="Century Schoolbook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Až 75% země pokrývá černozem; lesy jsou v důsledku intenzivní zemědělské činnosti vykácené (tvoří pouze 6% plochy</a:t>
            </a:r>
            <a:r>
              <a:rPr lang="cs-CZ" dirty="0" smtClean="0"/>
              <a:t>)</a:t>
            </a:r>
          </a:p>
          <a:p>
            <a:r>
              <a:rPr lang="cs-CZ" dirty="0" smtClean="0"/>
              <a:t>Země není bohatá na vodní </a:t>
            </a:r>
            <a:r>
              <a:rPr lang="cs-CZ" dirty="0" smtClean="0"/>
              <a:t>zdroje</a:t>
            </a:r>
          </a:p>
          <a:p>
            <a:r>
              <a:rPr lang="cs-CZ" dirty="0" smtClean="0"/>
              <a:t>Dvě významné východoevropské řeky - Dněstr a Prut</a:t>
            </a:r>
            <a:endParaRPr lang="cs-CZ" dirty="0"/>
          </a:p>
        </p:txBody>
      </p:sp>
      <p:pic>
        <p:nvPicPr>
          <p:cNvPr id="9218" name="Picture 2" descr="C:\Users\Janca\Desktop\rumunsko-moldavsko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393412"/>
            <a:ext cx="3286116" cy="2464588"/>
          </a:xfrm>
          <a:prstGeom prst="rect">
            <a:avLst/>
          </a:prstGeom>
          <a:noFill/>
        </p:spPr>
      </p:pic>
      <p:pic>
        <p:nvPicPr>
          <p:cNvPr id="9219" name="Picture 3" descr="C:\Users\Janca\Desktop\depositphotos_34423379-Dniester-river-mold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357694"/>
            <a:ext cx="3749696" cy="250030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Obyvatelstvo</a:t>
            </a:r>
            <a:endParaRPr lang="cs-CZ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Moldavsku </a:t>
            </a:r>
            <a:r>
              <a:rPr lang="cs-CZ" dirty="0" smtClean="0"/>
              <a:t>žije přibližně 3 559 </a:t>
            </a:r>
            <a:r>
              <a:rPr lang="cs-CZ" dirty="0" smtClean="0"/>
              <a:t>500 obyvatel</a:t>
            </a:r>
          </a:p>
          <a:p>
            <a:r>
              <a:rPr lang="cs-CZ" dirty="0" smtClean="0"/>
              <a:t>Převažují pravoslavní</a:t>
            </a:r>
          </a:p>
          <a:p>
            <a:r>
              <a:rPr lang="cs-CZ" dirty="0" smtClean="0"/>
              <a:t>V Moldavsku žije také </a:t>
            </a:r>
            <a:r>
              <a:rPr lang="cs-CZ" dirty="0" smtClean="0"/>
              <a:t>hodně </a:t>
            </a:r>
            <a:r>
              <a:rPr lang="cs-CZ" dirty="0" smtClean="0"/>
              <a:t>Moldavané</a:t>
            </a:r>
            <a:r>
              <a:rPr lang="cs-CZ" dirty="0" smtClean="0"/>
              <a:t>, Rumuni, Ukrajinci, </a:t>
            </a:r>
            <a:r>
              <a:rPr lang="cs-CZ" dirty="0" smtClean="0"/>
              <a:t>Rusové a </a:t>
            </a:r>
            <a:r>
              <a:rPr lang="cs-CZ" dirty="0" err="1" smtClean="0"/>
              <a:t>Gagauzové</a:t>
            </a:r>
            <a:endParaRPr lang="cs-CZ" dirty="0"/>
          </a:p>
        </p:txBody>
      </p:sp>
      <p:pic>
        <p:nvPicPr>
          <p:cNvPr id="1026" name="Picture 2" descr="C:\Users\Janca\Desktop\gagauz-children-535a4d8e52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3714776" cy="2786082"/>
          </a:xfrm>
          <a:prstGeom prst="rect">
            <a:avLst/>
          </a:prstGeom>
          <a:noFill/>
        </p:spPr>
      </p:pic>
      <p:pic>
        <p:nvPicPr>
          <p:cNvPr id="1027" name="Picture 3" descr="C:\Users\Janca\Desktop\SAN5de721_MOS27_MOLDOVA_PROTESTS_0906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57628"/>
            <a:ext cx="4124344" cy="27430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Zajímavosti</a:t>
            </a:r>
            <a:endParaRPr lang="cs-CZ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Kišiněv (hl. město Moldavska) je </a:t>
            </a:r>
            <a:r>
              <a:rPr lang="pl-PL" dirty="0" smtClean="0"/>
              <a:t>považováno za jedno z nejzelenějších v </a:t>
            </a:r>
            <a:r>
              <a:rPr lang="pl-PL" dirty="0" smtClean="0"/>
              <a:t>Evropě</a:t>
            </a:r>
          </a:p>
          <a:p>
            <a:r>
              <a:rPr lang="pl-PL" dirty="0" smtClean="0"/>
              <a:t>Moldavská republika je poměrně nový stát, který vznikl až ve 20. </a:t>
            </a:r>
            <a:r>
              <a:rPr lang="pl-PL" dirty="0" smtClean="0"/>
              <a:t>století</a:t>
            </a:r>
          </a:p>
          <a:p>
            <a:r>
              <a:rPr lang="cs-CZ" dirty="0" smtClean="0"/>
              <a:t>nejvýhodnějším </a:t>
            </a:r>
            <a:r>
              <a:rPr lang="cs-CZ" dirty="0" smtClean="0"/>
              <a:t>obdobím na návštěvu země je vinobraní v říjnu, kdy se konají mnohé slavnosti vína</a:t>
            </a:r>
            <a:endParaRPr lang="pl-PL" dirty="0" smtClean="0"/>
          </a:p>
          <a:p>
            <a:endParaRPr lang="cs-CZ" dirty="0"/>
          </a:p>
        </p:txBody>
      </p:sp>
      <p:pic>
        <p:nvPicPr>
          <p:cNvPr id="2050" name="Picture 2" descr="C:\Users\Janca\Desktop\208562260120032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857760"/>
            <a:ext cx="3028994" cy="18573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28726" y="285728"/>
            <a:ext cx="9715568" cy="1571636"/>
          </a:xfrm>
        </p:spPr>
        <p:txBody>
          <a:bodyPr>
            <a:normAutofit/>
          </a:bodyPr>
          <a:lstStyle/>
          <a:p>
            <a:r>
              <a:rPr lang="cs-CZ" sz="8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1. Ukrajina </a:t>
            </a:r>
            <a:endParaRPr lang="cs-CZ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9" name="Zástupný symbol pro obsah 8" descr="120px-lesser_coat_of_arms_of_ukraine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0958" y="285728"/>
            <a:ext cx="1143000" cy="1590675"/>
          </a:xfrm>
        </p:spPr>
      </p:pic>
      <p:pic>
        <p:nvPicPr>
          <p:cNvPr id="2051" name="Picture 3" descr="C:\Users\Janca\Desktop\ukrajina-vlaj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85992"/>
            <a:ext cx="7715304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>
            <a:noAutofit/>
          </a:bodyPr>
          <a:lstStyle/>
          <a:p>
            <a:r>
              <a:rPr lang="cs-CZ" sz="9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Konec prezentace</a:t>
            </a:r>
            <a:endParaRPr lang="cs-CZ" sz="96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86050" y="4143380"/>
            <a:ext cx="4143404" cy="1054089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Děkujeme za pozornost </a:t>
            </a:r>
            <a: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 pitchFamily="2" charset="2"/>
              </a:rPr>
              <a:t></a:t>
            </a:r>
            <a:endParaRPr lang="cs-CZ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 descr="C:\Users\Janca\Desktop\smiley-laug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256"/>
            <a:ext cx="2344722" cy="2344722"/>
          </a:xfrm>
          <a:prstGeom prst="rect">
            <a:avLst/>
          </a:prstGeom>
          <a:noFill/>
        </p:spPr>
      </p:pic>
      <p:pic>
        <p:nvPicPr>
          <p:cNvPr id="3075" name="Picture 3" descr="C:\Users\Janca\Desktop\WorldGlob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85728"/>
            <a:ext cx="2143108" cy="21431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Základní informace</a:t>
            </a:r>
            <a:endParaRPr lang="cs-CZ" sz="6000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92500"/>
          </a:bodyPr>
          <a:lstStyle/>
          <a:p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ležící ve východní Evropě</a:t>
            </a:r>
          </a:p>
          <a:p>
            <a:r>
              <a:rPr lang="cs-CZ" sz="3600" dirty="0">
                <a:latin typeface="Andalus" pitchFamily="18" charset="-78"/>
                <a:cs typeface="Andalus" pitchFamily="18" charset="-78"/>
              </a:rPr>
              <a:t>h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lavní město je Kyjev</a:t>
            </a:r>
          </a:p>
          <a:p>
            <a:r>
              <a:rPr lang="cs-CZ" sz="3600" dirty="0">
                <a:latin typeface="Andalus" pitchFamily="18" charset="-78"/>
                <a:cs typeface="Andalus" pitchFamily="18" charset="-78"/>
              </a:rPr>
              <a:t>r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ozloha je 603 700 km²</a:t>
            </a:r>
          </a:p>
          <a:p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národním jazykem je ukrajinština</a:t>
            </a:r>
          </a:p>
          <a:p>
            <a:r>
              <a:rPr lang="cs-CZ" sz="3600" dirty="0">
                <a:latin typeface="Andalus" pitchFamily="18" charset="-78"/>
                <a:cs typeface="Andalus" pitchFamily="18" charset="-78"/>
              </a:rPr>
              <a:t>v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znik 24. srpna 1991 (odtržením od SSSR)</a:t>
            </a:r>
          </a:p>
          <a:p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státní zřízení : </a:t>
            </a:r>
            <a:r>
              <a:rPr lang="cs-CZ" sz="3600" dirty="0" err="1" smtClean="0">
                <a:latin typeface="Andalus" pitchFamily="18" charset="-78"/>
                <a:cs typeface="Andalus" pitchFamily="18" charset="-78"/>
              </a:rPr>
              <a:t>poloprezidentská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republika</a:t>
            </a:r>
          </a:p>
          <a:p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m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ěna: Ukrajinská </a:t>
            </a:r>
            <a:r>
              <a:rPr lang="cs-CZ" sz="3600" dirty="0" smtClean="0">
                <a:latin typeface="Andalus" pitchFamily="18" charset="-78"/>
                <a:cs typeface="Andalus" pitchFamily="18" charset="-78"/>
              </a:rPr>
              <a:t>hřivna (UAH)</a:t>
            </a:r>
            <a:endParaRPr lang="cs-CZ" sz="3600" dirty="0" smtClean="0">
              <a:latin typeface="Andalus" pitchFamily="18" charset="-78"/>
              <a:cs typeface="Andalus" pitchFamily="18" charset="-78"/>
            </a:endParaRPr>
          </a:p>
          <a:p>
            <a:endParaRPr lang="cs-CZ" sz="3600" dirty="0" smtClean="0"/>
          </a:p>
          <a:p>
            <a:endParaRPr lang="cs-CZ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Poloha Ukrajiny</a:t>
            </a:r>
            <a:endParaRPr lang="cs-CZ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východě hraničí s Ruskem, na jihozápadě s Moldavskem, Rumunskem, na západě s Maďarskem, Slovenskem a Polskem, na severu s Běloruskem</a:t>
            </a:r>
            <a:endParaRPr lang="cs-CZ" dirty="0"/>
          </a:p>
        </p:txBody>
      </p:sp>
      <p:pic>
        <p:nvPicPr>
          <p:cNvPr id="4099" name="Picture 3" descr="C:\Users\Janca\Desktop\b6521a8d09f604569866edf666b6bcb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876"/>
            <a:ext cx="5786478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>
                <a:latin typeface="Arabic Typesetting" pitchFamily="66" charset="-78"/>
                <a:cs typeface="Arabic Typesetting" pitchFamily="66" charset="-78"/>
              </a:rPr>
              <a:t>Příroda</a:t>
            </a:r>
            <a:endParaRPr lang="cs-CZ" sz="9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/>
          <a:lstStyle/>
          <a:p>
            <a:r>
              <a:rPr lang="pt-BR" dirty="0" smtClean="0"/>
              <a:t>Na jihu země se rozkládají rovinaté ste</a:t>
            </a:r>
            <a:r>
              <a:rPr lang="cs-CZ" dirty="0" smtClean="0"/>
              <a:t>p</a:t>
            </a:r>
            <a:r>
              <a:rPr lang="pt-BR" dirty="0" smtClean="0"/>
              <a:t>i</a:t>
            </a:r>
            <a:endParaRPr lang="cs-CZ" dirty="0" smtClean="0"/>
          </a:p>
          <a:p>
            <a:r>
              <a:rPr lang="cs-CZ" dirty="0" smtClean="0"/>
              <a:t>Nejvýznamnější řekou je Dněpr</a:t>
            </a:r>
          </a:p>
          <a:p>
            <a:r>
              <a:rPr lang="cs-CZ" dirty="0" smtClean="0"/>
              <a:t>převládá kontinentální podnebí</a:t>
            </a:r>
            <a:endParaRPr lang="cs-CZ" dirty="0"/>
          </a:p>
        </p:txBody>
      </p:sp>
      <p:pic>
        <p:nvPicPr>
          <p:cNvPr id="5123" name="Picture 3" descr="C:\Users\Janca\Desktop\9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57628"/>
            <a:ext cx="4643470" cy="2786114"/>
          </a:xfrm>
          <a:prstGeom prst="rect">
            <a:avLst/>
          </a:prstGeom>
          <a:noFill/>
        </p:spPr>
      </p:pic>
      <p:pic>
        <p:nvPicPr>
          <p:cNvPr id="5124" name="Picture 4" descr="C:\Users\Janca\Desktop\zakarpatska-ukrajina-jezero-sinev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85762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latin typeface="Broadway" pitchFamily="82" charset="0"/>
                <a:cs typeface="Andalus" pitchFamily="18" charset="-78"/>
              </a:rPr>
              <a:t>Obyvatelstvo</a:t>
            </a:r>
            <a:endParaRPr lang="cs-CZ" sz="6600" dirty="0">
              <a:latin typeface="Broadway" pitchFamily="82" charset="0"/>
              <a:cs typeface="Andalus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Převládajícím náboženstvím je pravoslavné křesťanství</a:t>
            </a:r>
          </a:p>
          <a:p>
            <a:r>
              <a:rPr lang="cs-CZ" dirty="0" smtClean="0"/>
              <a:t>Počet obyvatel je 42 977 367 lidí</a:t>
            </a:r>
            <a:endParaRPr lang="cs-CZ" dirty="0"/>
          </a:p>
        </p:txBody>
      </p:sp>
      <p:pic>
        <p:nvPicPr>
          <p:cNvPr id="1026" name="Picture 2" descr="C:\Users\Janca\Desktop\2-ukrajina_kapesni_pruvod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714752"/>
            <a:ext cx="3572051" cy="2528886"/>
          </a:xfrm>
          <a:prstGeom prst="rect">
            <a:avLst/>
          </a:prstGeom>
          <a:noFill/>
        </p:spPr>
      </p:pic>
      <p:pic>
        <p:nvPicPr>
          <p:cNvPr id="1027" name="Picture 3" descr="C:\Users\Janca\Desktop\2-18_1_10x_ukrajina_reu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2"/>
            <a:ext cx="3941764" cy="25499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dirty="0" smtClean="0">
                <a:latin typeface="Andalus" pitchFamily="18" charset="-78"/>
                <a:cs typeface="Andalus" pitchFamily="18" charset="-78"/>
              </a:rPr>
              <a:t>Zajímavosti</a:t>
            </a:r>
            <a:endParaRPr lang="cs-CZ" sz="7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5257800"/>
          </a:xfrm>
        </p:spPr>
        <p:txBody>
          <a:bodyPr/>
          <a:lstStyle/>
          <a:p>
            <a:r>
              <a:rPr lang="cs-CZ" dirty="0" smtClean="0"/>
              <a:t>1. Téměř 80 % obyvatel Ukrajiny nikdy nebylo v zahraničí!</a:t>
            </a:r>
          </a:p>
          <a:p>
            <a:r>
              <a:rPr lang="cs-CZ" dirty="0" smtClean="0"/>
              <a:t>2. Ukrajina je zeměpisným středem Evropy</a:t>
            </a:r>
          </a:p>
          <a:p>
            <a:r>
              <a:rPr lang="cs-CZ" dirty="0" smtClean="0"/>
              <a:t>3. Ke nejkouzelnějším místům na Ukrajině jistě patří </a:t>
            </a:r>
            <a:r>
              <a:rPr lang="cs-CZ" b="1" dirty="0" smtClean="0">
                <a:solidFill>
                  <a:schemeClr val="accent6">
                    <a:lumMod val="25000"/>
                  </a:schemeClr>
                </a:solidFill>
                <a:latin typeface="Andalus" pitchFamily="18" charset="-78"/>
                <a:cs typeface="Andalus" pitchFamily="18" charset="-78"/>
                <a:hlinkClick r:id="rId2" tooltip="Tunel lásky"/>
              </a:rPr>
              <a:t>Tunel Lásky</a:t>
            </a:r>
            <a:endParaRPr lang="cs-CZ" b="1" dirty="0" smtClean="0">
              <a:solidFill>
                <a:schemeClr val="accent6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 99,5 % obyvatel nad 15 let umí                      číst a psát. To dělá z Ukrajiny čtvrtou nejvzdělanější zemi na světě</a:t>
            </a:r>
          </a:p>
          <a:p>
            <a:endParaRPr lang="cs-CZ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 descr="C:\Users\Janca\Desktop\7806201066_7948fbb0e9_b-2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714752"/>
            <a:ext cx="1928826" cy="28932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cs-CZ" sz="13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2.Bělorusko</a:t>
            </a:r>
            <a:endParaRPr lang="cs-CZ" sz="130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Janca\Desktop\220649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788226" y="8001031"/>
            <a:ext cx="17311638" cy="10819775"/>
          </a:xfrm>
          <a:prstGeom prst="rect">
            <a:avLst/>
          </a:prstGeom>
          <a:noFill/>
        </p:spPr>
      </p:pic>
      <p:pic>
        <p:nvPicPr>
          <p:cNvPr id="3079" name="Picture 7" descr="C:\Users\Janca\Desktop\b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7715304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Základní informace</a:t>
            </a:r>
            <a:endParaRPr lang="cs-CZ" sz="7200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525963"/>
          </a:xfrm>
        </p:spPr>
        <p:txBody>
          <a:bodyPr/>
          <a:lstStyle/>
          <a:p>
            <a:r>
              <a:rPr lang="cs-CZ" dirty="0" smtClean="0"/>
              <a:t>je vnitrozemský stát ve východní Evropě</a:t>
            </a:r>
          </a:p>
          <a:p>
            <a:r>
              <a:rPr lang="cs-CZ" dirty="0" smtClean="0"/>
              <a:t>hlavní město je Minsk</a:t>
            </a:r>
          </a:p>
          <a:p>
            <a:r>
              <a:rPr lang="cs-CZ" dirty="0" smtClean="0"/>
              <a:t>rozloha je 207 595 km²</a:t>
            </a:r>
          </a:p>
          <a:p>
            <a:r>
              <a:rPr lang="cs-CZ" dirty="0" smtClean="0"/>
              <a:t>Národní jazyk: běloruština a ruština</a:t>
            </a:r>
          </a:p>
          <a:p>
            <a:r>
              <a:rPr lang="cs-CZ" dirty="0" smtClean="0"/>
              <a:t>vznik </a:t>
            </a:r>
            <a:r>
              <a:rPr lang="pl-PL" dirty="0" smtClean="0"/>
              <a:t>25. srpna 1991 (postupný rozpad SSSR)</a:t>
            </a:r>
          </a:p>
          <a:p>
            <a:r>
              <a:rPr lang="pl-PL" dirty="0" smtClean="0"/>
              <a:t>státní zřízení: prezidentská </a:t>
            </a:r>
            <a:r>
              <a:rPr lang="pl-PL" dirty="0" smtClean="0"/>
              <a:t>republika</a:t>
            </a:r>
          </a:p>
          <a:p>
            <a:r>
              <a:rPr lang="cs-CZ" dirty="0" smtClean="0"/>
              <a:t>m</a:t>
            </a:r>
            <a:r>
              <a:rPr lang="cs-CZ" dirty="0" smtClean="0"/>
              <a:t>ěna: Běloruský </a:t>
            </a:r>
            <a:r>
              <a:rPr lang="cs-CZ" dirty="0" smtClean="0"/>
              <a:t>rubl (BYR)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344</Words>
  <Application>Microsoft Office PowerPoint</Application>
  <PresentationFormat>Předvádění na obrazovce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Ukrajina Bělorusko Moldavsko</vt:lpstr>
      <vt:lpstr>1. Ukrajina </vt:lpstr>
      <vt:lpstr>Základní informace</vt:lpstr>
      <vt:lpstr>Poloha Ukrajiny</vt:lpstr>
      <vt:lpstr>Příroda</vt:lpstr>
      <vt:lpstr>Obyvatelstvo</vt:lpstr>
      <vt:lpstr>Zajímavosti</vt:lpstr>
      <vt:lpstr>2.Bělorusko</vt:lpstr>
      <vt:lpstr>Základní informace</vt:lpstr>
      <vt:lpstr>Poloha Běloruska</vt:lpstr>
      <vt:lpstr>Příroda</vt:lpstr>
      <vt:lpstr>Obyvatelstvo</vt:lpstr>
      <vt:lpstr>Zajímavosti</vt:lpstr>
      <vt:lpstr>3. Moldavsko</vt:lpstr>
      <vt:lpstr>Základní informace</vt:lpstr>
      <vt:lpstr>Poloha Moldavska</vt:lpstr>
      <vt:lpstr>Příroda</vt:lpstr>
      <vt:lpstr>Obyvatelstvo</vt:lpstr>
      <vt:lpstr>Zajímavosti</vt:lpstr>
      <vt:lpstr>Konec prezentace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Ukrajina Bělorusko</dc:title>
  <dc:creator>Janca</dc:creator>
  <cp:lastModifiedBy>Janca</cp:lastModifiedBy>
  <cp:revision>31</cp:revision>
  <dcterms:created xsi:type="dcterms:W3CDTF">2016-10-18T14:53:04Z</dcterms:created>
  <dcterms:modified xsi:type="dcterms:W3CDTF">2016-10-25T15:01:23Z</dcterms:modified>
</cp:coreProperties>
</file>