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45588-D38E-45D1-A2F7-332FF3B160F7}" type="datetimeFigureOut">
              <a:rPr lang="cs-CZ"/>
              <a:t>30. 11. 2016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E5E7-0BA0-4B6A-AD95-A958EE17789A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6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766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01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188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284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438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49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4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4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70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66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39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03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84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64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38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E5E7-0BA0-4B6A-AD95-A958EE17789A}" type="slidenum">
              <a:rPr lang="cs-CZ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41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24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30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00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94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493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73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23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00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80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65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43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72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3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16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54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00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A3A43DF-04A3-4662-88CA-28FDED1CFC09}" type="datetimeFigureOut">
              <a:rPr lang="cs-CZ" smtClean="0"/>
              <a:t>30. 11. 2016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125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12199938" cy="6863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1953890" y="2986559"/>
            <a:ext cx="8211320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8800" dirty="0">
                <a:solidFill>
                  <a:srgbClr val="FFFFFF"/>
                </a:solidFill>
              </a:rPr>
              <a:t>Velká Británie</a:t>
            </a:r>
            <a:endParaRPr lang="CS-CZ" sz="88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67182" y="1209675"/>
            <a:ext cx="10625841" cy="39703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dirty="0"/>
              <a:t>-V živočišné výrobě jsou nejdůležitějšími sektory chov dobytka a navazuji mlékárenský průmysl.</a:t>
            </a:r>
          </a:p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-Důležitý je též mořský rybolov (</a:t>
            </a:r>
            <a:r>
              <a:rPr lang="CS-CZ" sz="3600" dirty="0" err="1">
                <a:solidFill>
                  <a:srgbClr val="FFFFFF"/>
                </a:solidFill>
                <a:latin typeface="Century Gothic"/>
              </a:rPr>
              <a:t>mořeká</a:t>
            </a:r>
            <a:r>
              <a:rPr lang="CS-CZ" sz="3600" dirty="0">
                <a:solidFill>
                  <a:srgbClr val="FFFFFF"/>
                </a:solidFill>
                <a:latin typeface="Century Gothic"/>
              </a:rPr>
              <a:t> treska), poslední dobou často také pěstování ryb v pobřežích farmách, tzv. Akvakultura.</a:t>
            </a:r>
          </a:p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-Těží se především olovo, zinek, </a:t>
            </a:r>
            <a:r>
              <a:rPr lang="CS-CZ" sz="3600" dirty="0" err="1">
                <a:solidFill>
                  <a:srgbClr val="FFFFFF"/>
                </a:solidFill>
                <a:latin typeface="Century Gothic"/>
              </a:rPr>
              <a:t>měd</a:t>
            </a:r>
            <a:r>
              <a:rPr lang="CS-CZ" sz="3600" dirty="0">
                <a:solidFill>
                  <a:srgbClr val="FFFFFF"/>
                </a:solidFill>
                <a:latin typeface="Century Gothic"/>
              </a:rPr>
              <a:t>, rašelina</a:t>
            </a:r>
          </a:p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Stavební materiál, stříbro a zemní plyn</a:t>
            </a:r>
          </a:p>
        </p:txBody>
      </p:sp>
    </p:spTree>
    <p:extLst>
      <p:ext uri="{BB962C8B-B14F-4D97-AF65-F5344CB8AC3E}">
        <p14:creationId xmlns:p14="http://schemas.microsoft.com/office/powerpoint/2010/main" val="237355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Německo – Wikiped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32" y="0"/>
            <a:ext cx="12238038" cy="69338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164348" y="2819400"/>
            <a:ext cx="5269297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6000" dirty="0"/>
              <a:t> Německo</a:t>
            </a:r>
          </a:p>
        </p:txBody>
      </p:sp>
    </p:spTree>
    <p:extLst>
      <p:ext uri="{BB962C8B-B14F-4D97-AF65-F5344CB8AC3E}">
        <p14:creationId xmlns:p14="http://schemas.microsoft.com/office/powerpoint/2010/main" val="198838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53117" y="504825"/>
            <a:ext cx="9540499" cy="30469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Hlavní město: Berlín</a:t>
            </a:r>
          </a:p>
          <a:p>
            <a:pPr algn="ctr"/>
            <a:r>
              <a:rPr lang="CS-CZ" sz="3200" dirty="0">
                <a:latin typeface="Century Gothic"/>
              </a:rPr>
              <a:t>Počet obyvatel 82mil. </a:t>
            </a:r>
          </a:p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Federativní republika – 16 spolkových zemí</a:t>
            </a:r>
          </a:p>
          <a:p>
            <a:pPr algn="ctr"/>
            <a:r>
              <a:rPr lang="CS-CZ" sz="3200" dirty="0">
                <a:latin typeface="Century Gothic"/>
              </a:rPr>
              <a:t>-vysoký podíl přistěhovalců -Turci, Albánci</a:t>
            </a:r>
          </a:p>
          <a:p>
            <a:pPr algn="ctr"/>
            <a:endParaRPr lang="CS-CZ" sz="3200" dirty="0">
              <a:solidFill>
                <a:srgbClr val="FFFFFF"/>
              </a:solidFill>
              <a:latin typeface="Century Gothic"/>
            </a:endParaRPr>
          </a:p>
          <a:p>
            <a:pPr algn="ctr"/>
            <a:endParaRPr lang="CS-CZ" sz="32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Obrázek 2" descr="Description West Germany &amp; East Germany Flag Map (1948 - 199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997" y="2514600"/>
            <a:ext cx="3260283" cy="4118559"/>
          </a:xfrm>
          <a:prstGeom prst="rect">
            <a:avLst/>
          </a:prstGeom>
        </p:spPr>
      </p:pic>
      <p:pic>
        <p:nvPicPr>
          <p:cNvPr id="5" name="Obrázek 4" descr="Description Berlin city skyline philipp von ost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283" y="2962275"/>
            <a:ext cx="4381937" cy="32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3122" y="1600200"/>
            <a:ext cx="10899136" cy="30469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-Patří k nejvyspělejším hospodářským velmocím světa</a:t>
            </a:r>
          </a:p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-nerostné suroviny: černé a hnědé uhlí</a:t>
            </a:r>
          </a:p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-průmysl: </a:t>
            </a:r>
            <a:r>
              <a:rPr lang="CS-CZ" sz="3200" dirty="0" err="1">
                <a:solidFill>
                  <a:srgbClr val="FFFFFF"/>
                </a:solidFill>
                <a:latin typeface="Century Gothic"/>
              </a:rPr>
              <a:t>strojírenctví</a:t>
            </a:r>
            <a:r>
              <a:rPr lang="CS-CZ" sz="3200" dirty="0">
                <a:solidFill>
                  <a:srgbClr val="FFFFFF"/>
                </a:solidFill>
                <a:latin typeface="Century Gothic"/>
              </a:rPr>
              <a:t> - výroba aut 3.sv. elektrotechnická, chemický, hutnický</a:t>
            </a:r>
          </a:p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-Zemědělství: chov prasat, skotu, rybolov, obilí, vinná réva, chmel</a:t>
            </a:r>
          </a:p>
        </p:txBody>
      </p:sp>
    </p:spTree>
    <p:extLst>
      <p:ext uri="{BB962C8B-B14F-4D97-AF65-F5344CB8AC3E}">
        <p14:creationId xmlns:p14="http://schemas.microsoft.com/office/powerpoint/2010/main" val="423735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1025" y="790575"/>
            <a:ext cx="1082969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CS-CZ" sz="32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Obrázek 2" descr="File:Vlajka rakousko.pn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12269788" cy="697269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783101" y="2876550"/>
            <a:ext cx="6243214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6000" dirty="0">
                <a:solidFill>
                  <a:srgbClr val="000000"/>
                </a:solidFill>
              </a:rPr>
              <a:t>Rakousko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8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217" y="914400"/>
            <a:ext cx="6780898" cy="313932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Hlavní město: Vídeň</a:t>
            </a:r>
          </a:p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Počet obyvatel: 7 883 600</a:t>
            </a:r>
          </a:p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Jazyk: Němčina</a:t>
            </a:r>
          </a:p>
          <a:p>
            <a:pPr algn="ctr"/>
            <a:endParaRPr lang="CS-CZ" sz="3600" dirty="0">
              <a:solidFill>
                <a:srgbClr val="FFFFFF"/>
              </a:solidFill>
              <a:latin typeface="Century Gothic"/>
            </a:endParaRPr>
          </a:p>
          <a:p>
            <a:pPr algn="ctr"/>
            <a:endParaRPr lang="CS-CZ" sz="3600" dirty="0">
              <a:solidFill>
                <a:srgbClr val="FFFFFF"/>
              </a:solidFill>
              <a:latin typeface="Century Gothic"/>
            </a:endParaRPr>
          </a:p>
          <a:p>
            <a:pPr algn="ctr"/>
            <a:endParaRPr lang="CS-CZ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" name="Obrázek 3" descr="File:Rakousko-pahýl (v2).pn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60" y="1438275"/>
            <a:ext cx="9161538" cy="46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19680" y="1790700"/>
            <a:ext cx="10483943" cy="310854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>
                <a:solidFill>
                  <a:srgbClr val="FFFFFF"/>
                </a:solidFill>
                <a:latin typeface="Century Gothic"/>
              </a:rPr>
              <a:t>Země na stát s vyspělým průmyslem a rozvinutými službami. </a:t>
            </a:r>
          </a:p>
          <a:p>
            <a:pPr algn="ctr"/>
            <a:r>
              <a:rPr lang="CS-CZ" sz="2800" dirty="0">
                <a:latin typeface="Century Gothic"/>
              </a:rPr>
              <a:t>Nejsilnější ekologické zemědělství v EU</a:t>
            </a:r>
          </a:p>
          <a:p>
            <a:pPr algn="ctr"/>
            <a:r>
              <a:rPr lang="CS-CZ" sz="2800" b="1" dirty="0">
                <a:latin typeface="Trebuchet MS"/>
              </a:rPr>
              <a:t>Zemědělství - sklizeň: pšenice, oves, ječmen, žito, kukuřice, brambory, sója, slunečnice, vinná réva, zelenina, ovoce</a:t>
            </a:r>
          </a:p>
          <a:p>
            <a:pPr algn="ctr"/>
            <a:r>
              <a:rPr lang="CS-CZ" sz="2800" b="1" dirty="0">
                <a:latin typeface="Trebuchet MS"/>
              </a:rPr>
              <a:t>Průmysl - těžba: hnědé uhlí, ropa, zemní plyn, železná ruda, olovo, zinek, sůl</a:t>
            </a:r>
          </a:p>
          <a:p>
            <a:pPr algn="ctr"/>
            <a:endParaRPr lang="CS-CZ" sz="28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959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68882" y="2219325"/>
            <a:ext cx="6233069" cy="30469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9600" dirty="0">
                <a:solidFill>
                  <a:srgbClr val="FFFFFF"/>
                </a:solidFill>
                <a:latin typeface="Century Gothic"/>
              </a:rPr>
              <a:t>konec</a:t>
            </a:r>
          </a:p>
          <a:p>
            <a:pPr algn="ctr"/>
            <a:endParaRPr lang="CS-CZ" sz="96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901339" y="5591175"/>
            <a:ext cx="4244655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Honzík </a:t>
            </a:r>
            <a:r>
              <a:rPr lang="CS-CZ" sz="3200" dirty="0" err="1">
                <a:solidFill>
                  <a:srgbClr val="FFFFFF"/>
                </a:solidFill>
                <a:latin typeface="Century Gothic"/>
              </a:rPr>
              <a:t>Ngo</a:t>
            </a:r>
            <a:endParaRPr lang="CS-CZ" sz="32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Jan Holomek</a:t>
            </a:r>
          </a:p>
        </p:txBody>
      </p:sp>
    </p:spTree>
    <p:extLst>
      <p:ext uri="{BB962C8B-B14F-4D97-AF65-F5344CB8AC3E}">
        <p14:creationId xmlns:p14="http://schemas.microsoft.com/office/powerpoint/2010/main" val="28399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401" y="3524250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CS-CZ" dirty="0"/>
              <a:t>HLAVNÍ MĚSTO: LONDÝN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  <a:latin typeface="Century Gothic"/>
              </a:rPr>
              <a:t>VELKÁ BRITÁNIE (SPOJENÉ KRÁLOVSTVÍ) JE SLOŽENA ZE ČTYŘ ZEMÍ: ANGLIE</a:t>
            </a:r>
            <a:r>
              <a:rPr lang="CS-CZ" dirty="0">
                <a:solidFill>
                  <a:srgbClr val="000000"/>
                </a:solidFill>
                <a:latin typeface="Century Gothic"/>
              </a:rPr>
              <a:t>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rgbClr val="000000"/>
                </a:solidFill>
                <a:latin typeface="Century Gothic"/>
              </a:rPr>
              <a:t>                   </a:t>
            </a:r>
            <a:r>
              <a:rPr lang="CS-CZ" dirty="0">
                <a:solidFill>
                  <a:schemeClr val="tx1"/>
                </a:solidFill>
                <a:latin typeface="Century Gothic"/>
              </a:rPr>
              <a:t>SKOTSKO</a:t>
            </a:r>
            <a:r>
              <a:rPr lang="CS-CZ" dirty="0">
                <a:solidFill>
                  <a:srgbClr val="000000"/>
                </a:solidFill>
                <a:latin typeface="Century Gothic"/>
              </a:rPr>
              <a:t>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rgbClr val="000000"/>
                </a:solidFill>
                <a:latin typeface="Century Gothic"/>
              </a:rPr>
              <a:t>             </a:t>
            </a:r>
            <a:r>
              <a:rPr lang="CS-CZ" dirty="0">
                <a:solidFill>
                  <a:srgbClr val="FFFFFF"/>
                </a:solidFill>
                <a:latin typeface="Century Gothic"/>
              </a:rPr>
              <a:t>      SEVERNÍ IRSKO</a:t>
            </a:r>
            <a:r>
              <a:rPr lang="CS-CZ" dirty="0">
                <a:solidFill>
                  <a:srgbClr val="000000"/>
                </a:solidFill>
                <a:latin typeface="Century Gothic"/>
              </a:rPr>
              <a:t>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rgbClr val="000000"/>
                </a:solidFill>
                <a:latin typeface="Century Gothic"/>
              </a:rPr>
              <a:t>                   </a:t>
            </a:r>
            <a:r>
              <a:rPr lang="CS-CZ" dirty="0">
                <a:solidFill>
                  <a:schemeClr val="tx1"/>
                </a:solidFill>
                <a:latin typeface="Century Gothic"/>
              </a:rPr>
              <a:t>WALES</a:t>
            </a:r>
            <a:r>
              <a:rPr lang="CS-CZ" dirty="0">
                <a:solidFill>
                  <a:srgbClr val="000000"/>
                </a:solidFill>
                <a:latin typeface="Century Gothic"/>
              </a:rPr>
              <a:t> 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4" name="Zástupný symbol pro obsah 3" descr="stažený soub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5723" y="323850"/>
            <a:ext cx="4084399" cy="2289611"/>
          </a:xfrm>
        </p:spPr>
      </p:pic>
      <p:pic>
        <p:nvPicPr>
          <p:cNvPr id="6" name="Obrázek 5" descr="stažený soub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013" y="3771900"/>
            <a:ext cx="1928812" cy="1175580"/>
          </a:xfrm>
          <a:prstGeom prst="rect">
            <a:avLst/>
          </a:prstGeom>
        </p:spPr>
      </p:pic>
      <p:pic>
        <p:nvPicPr>
          <p:cNvPr id="7" name="Obrázek 6" descr="stažený soubor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113" y="5143500"/>
            <a:ext cx="1765723" cy="1209675"/>
          </a:xfrm>
          <a:prstGeom prst="rect">
            <a:avLst/>
          </a:prstGeom>
        </p:spPr>
      </p:pic>
      <p:pic>
        <p:nvPicPr>
          <p:cNvPr id="8" name="Obrázek 7" descr="Severní Irsko – Wikipedi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063" y="5118208"/>
            <a:ext cx="1914525" cy="1223855"/>
          </a:xfrm>
          <a:prstGeom prst="rect">
            <a:avLst/>
          </a:prstGeom>
        </p:spPr>
      </p:pic>
      <p:pic>
        <p:nvPicPr>
          <p:cNvPr id="9" name="Obrázek 8" descr="Ovládnutí Anglie Normany – Wikipedi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825" y="3771900"/>
            <a:ext cx="1760538" cy="1168256"/>
          </a:xfrm>
          <a:prstGeom prst="rect">
            <a:avLst/>
          </a:prstGeom>
        </p:spPr>
      </p:pic>
      <p:pic>
        <p:nvPicPr>
          <p:cNvPr id="11" name="Obrázek 10" descr="File:London eye 501588 fh000038.jpg - Wikimedia Comm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182" y="4953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6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905" y="-885825"/>
            <a:ext cx="8594528" cy="3261230"/>
          </a:xfrm>
        </p:spPr>
        <p:txBody>
          <a:bodyPr/>
          <a:lstStyle/>
          <a:p>
            <a:r>
              <a:rPr lang="CS-CZ" sz="2800" dirty="0"/>
              <a:t>-Velká </a:t>
            </a:r>
            <a:r>
              <a:rPr lang="CS-CZ" sz="2800" dirty="0" err="1"/>
              <a:t>británie</a:t>
            </a:r>
            <a:r>
              <a:rPr lang="CS-CZ" sz="2800" dirty="0"/>
              <a:t> je ostrovním státem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rgbClr val="FFFFFF"/>
                </a:solidFill>
                <a:latin typeface="Century Gothic"/>
              </a:rPr>
              <a:t>Leží severozápadně od evropské pevniny</a:t>
            </a:r>
            <a:br>
              <a:rPr lang="CS-CZ" sz="2800" dirty="0">
                <a:solidFill>
                  <a:schemeClr val="tx1"/>
                </a:solidFill>
                <a:latin typeface="Century Gothic"/>
              </a:rPr>
            </a:br>
            <a:r>
              <a:rPr lang="CS-CZ" sz="2800" dirty="0">
                <a:solidFill>
                  <a:srgbClr val="FFFFFF"/>
                </a:solidFill>
                <a:latin typeface="Century Gothic"/>
              </a:rPr>
              <a:t>od ní ji odděluje kanál la </a:t>
            </a:r>
            <a:r>
              <a:rPr lang="CS-CZ" sz="2800" dirty="0" err="1">
                <a:solidFill>
                  <a:srgbClr val="FFFFFF"/>
                </a:solidFill>
                <a:latin typeface="Century Gothic"/>
              </a:rPr>
              <a:t>manche</a:t>
            </a:r>
            <a:br>
              <a:rPr lang="CS-CZ" sz="2800" dirty="0">
                <a:solidFill>
                  <a:schemeClr val="tx1"/>
                </a:solidFill>
                <a:latin typeface="Century Gothic"/>
              </a:rPr>
            </a:br>
            <a:r>
              <a:rPr lang="CS-CZ" sz="2800" dirty="0">
                <a:solidFill>
                  <a:srgbClr val="FFFFFF"/>
                </a:solidFill>
                <a:latin typeface="Century Gothic"/>
              </a:rPr>
              <a:t>-anglickými nížinami protéká řeka </a:t>
            </a:r>
            <a:r>
              <a:rPr lang="CS-CZ" sz="2800" dirty="0" err="1">
                <a:solidFill>
                  <a:srgbClr val="FFFFFF"/>
                </a:solidFill>
                <a:latin typeface="Century Gothic"/>
              </a:rPr>
              <a:t>temže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150" y="323850"/>
            <a:ext cx="3179763" cy="39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5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0464" y="457200"/>
            <a:ext cx="11081924" cy="39703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-Velká Británie je parlamentní monarchie.</a:t>
            </a:r>
          </a:p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-Hlavou státu je </a:t>
            </a:r>
            <a:r>
              <a:rPr lang="CS-CZ" sz="3600" dirty="0" err="1">
                <a:solidFill>
                  <a:srgbClr val="FFFFFF"/>
                </a:solidFill>
                <a:latin typeface="Century Gothic"/>
              </a:rPr>
              <a:t>Aležběta</a:t>
            </a:r>
            <a:r>
              <a:rPr lang="CS-CZ" sz="3600" dirty="0">
                <a:solidFill>
                  <a:srgbClr val="FFFFFF"/>
                </a:solidFill>
                <a:latin typeface="Century Gothic"/>
              </a:rPr>
              <a:t> II</a:t>
            </a:r>
          </a:p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-Většina Anglie je tvořena nížinami</a:t>
            </a:r>
          </a:p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-Více vysočin najdeme ve Skotsku a Walesu</a:t>
            </a:r>
          </a:p>
          <a:p>
            <a:pPr algn="ctr"/>
            <a:r>
              <a:rPr lang="CS-CZ" sz="3600" dirty="0">
                <a:solidFill>
                  <a:srgbClr val="FFFFFF"/>
                </a:solidFill>
                <a:latin typeface="Century Gothic"/>
              </a:rPr>
              <a:t>- Nejvyšší hora se nachází ve </a:t>
            </a:r>
            <a:r>
              <a:rPr lang="CS-CZ" sz="3600" dirty="0" err="1">
                <a:solidFill>
                  <a:srgbClr val="FFFFFF"/>
                </a:solidFill>
                <a:latin typeface="Century Gothic"/>
              </a:rPr>
              <a:t>Skotké</a:t>
            </a:r>
            <a:r>
              <a:rPr lang="CS-CZ" sz="3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CS-CZ" sz="3600" dirty="0" err="1">
                <a:solidFill>
                  <a:srgbClr val="FFFFFF"/>
                </a:solidFill>
                <a:latin typeface="Century Gothic"/>
              </a:rPr>
              <a:t>vysočíně</a:t>
            </a:r>
            <a:r>
              <a:rPr lang="CS-CZ" sz="3600" dirty="0">
                <a:solidFill>
                  <a:srgbClr val="FFFFFF"/>
                </a:solidFill>
                <a:latin typeface="Century Gothic"/>
              </a:rPr>
              <a:t>: Ben Nevis (1344 m.n.m)</a:t>
            </a:r>
          </a:p>
          <a:p>
            <a:pPr algn="ctr"/>
            <a:endParaRPr lang="CS-CZ" sz="36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Obrázek 2" descr="Original file ‎ (2,048 × 1,536 pixels, file size: 432 KB, MIME typ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7" y="3956634"/>
            <a:ext cx="3174985" cy="2381828"/>
          </a:xfrm>
          <a:prstGeom prst="rect">
            <a:avLst/>
          </a:prstGeom>
        </p:spPr>
      </p:pic>
      <p:pic>
        <p:nvPicPr>
          <p:cNvPr id="4" name="Obrázek 3" descr="stažený soubor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797" y="3267075"/>
            <a:ext cx="2478698" cy="34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8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67182" y="1857375"/>
            <a:ext cx="10555513" cy="255454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 dirty="0"/>
              <a:t>-Ve Velké Británii žije 60 mil. Obyvatel</a:t>
            </a:r>
          </a:p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-92% lidí žije ve městech</a:t>
            </a:r>
          </a:p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-Vysoký přírůstky tvoří imigranti</a:t>
            </a:r>
          </a:p>
          <a:p>
            <a:pPr algn="ctr"/>
            <a:r>
              <a:rPr lang="CS-CZ" sz="3200" dirty="0">
                <a:solidFill>
                  <a:srgbClr val="FFFFFF"/>
                </a:solidFill>
                <a:latin typeface="Century Gothic"/>
              </a:rPr>
              <a:t>-Úředním jazykem je nerozšířenější jazyk světa angličtina</a:t>
            </a:r>
          </a:p>
        </p:txBody>
      </p:sp>
    </p:spTree>
    <p:extLst>
      <p:ext uri="{BB962C8B-B14F-4D97-AF65-F5344CB8AC3E}">
        <p14:creationId xmlns:p14="http://schemas.microsoft.com/office/powerpoint/2010/main" val="69731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714838" y="447675"/>
            <a:ext cx="10839196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400" dirty="0"/>
              <a:t>-Velká Británie je jedním z nejvyspělejších států světa</a:t>
            </a:r>
            <a:endParaRPr lang="CS-CZ" sz="24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CS-CZ" sz="2400" dirty="0"/>
              <a:t>-Významnou historii má zemědělství</a:t>
            </a:r>
          </a:p>
          <a:p>
            <a:pPr algn="ctr"/>
            <a:r>
              <a:rPr lang="CS-CZ" sz="2400" dirty="0"/>
              <a:t>-Je prvním státem, který přešel od zemědělství k průmyslu.</a:t>
            </a:r>
          </a:p>
          <a:p>
            <a:pPr algn="ctr"/>
            <a:endParaRPr lang="CS-CZ" sz="2400" dirty="0"/>
          </a:p>
        </p:txBody>
      </p:sp>
      <p:pic>
        <p:nvPicPr>
          <p:cNvPr id="3" name="Obrázek 2" descr="uprostřed černých úrodných půd Polabí, jako například na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34" y="2676525"/>
            <a:ext cx="6204458" cy="2560638"/>
          </a:xfrm>
          <a:prstGeom prst="rect">
            <a:avLst/>
          </a:prstGeom>
        </p:spPr>
      </p:pic>
      <p:pic>
        <p:nvPicPr>
          <p:cNvPr id="4" name="Obrázek 3" descr="File:Kladno, Huťská, průmysl.JP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284" y="2057400"/>
            <a:ext cx="4736536" cy="35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3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04775" y="685800"/>
            <a:ext cx="11437289" cy="39703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>
                <a:solidFill>
                  <a:srgbClr val="FFFFFF"/>
                </a:solidFill>
                <a:latin typeface="Century Gothic"/>
              </a:rPr>
              <a:t>-Mezi hlavní průmyslové odvětví patří těžba nerostných surovin.</a:t>
            </a:r>
          </a:p>
          <a:p>
            <a:pPr algn="ctr"/>
            <a:r>
              <a:rPr lang="CS-CZ" sz="2800" dirty="0">
                <a:solidFill>
                  <a:srgbClr val="FFFFFF"/>
                </a:solidFill>
                <a:latin typeface="Century Gothic"/>
              </a:rPr>
              <a:t>-V Anglii je významná těžba černého uhlí.</a:t>
            </a:r>
          </a:p>
          <a:p>
            <a:pPr algn="ctr"/>
            <a:r>
              <a:rPr lang="CS-CZ" sz="2800" dirty="0">
                <a:solidFill>
                  <a:srgbClr val="FFFFFF"/>
                </a:solidFill>
                <a:latin typeface="Century Gothic"/>
              </a:rPr>
              <a:t>-Vyrábí se železo, ocel </a:t>
            </a:r>
          </a:p>
          <a:p>
            <a:pPr algn="ctr"/>
            <a:r>
              <a:rPr lang="CS-CZ" sz="2800" dirty="0">
                <a:latin typeface="Century Gothic"/>
              </a:rPr>
              <a:t>-V strojírenství vyrábí Británie např. Automobily.</a:t>
            </a:r>
          </a:p>
          <a:p>
            <a:pPr algn="ctr"/>
            <a:r>
              <a:rPr lang="CS-CZ" sz="2800" dirty="0">
                <a:latin typeface="Century Gothic"/>
              </a:rPr>
              <a:t>-Mezi </a:t>
            </a:r>
            <a:r>
              <a:rPr lang="CS-CZ" sz="2800" dirty="0" err="1">
                <a:latin typeface="Century Gothic"/>
              </a:rPr>
              <a:t>nejvýznamější</a:t>
            </a:r>
            <a:r>
              <a:rPr lang="CS-CZ" sz="2800" dirty="0">
                <a:latin typeface="Century Gothic"/>
              </a:rPr>
              <a:t> značky patří: </a:t>
            </a:r>
            <a:r>
              <a:rPr lang="CS-CZ" sz="2800" dirty="0" err="1">
                <a:latin typeface="Century Gothic"/>
              </a:rPr>
              <a:t>Bentley</a:t>
            </a:r>
            <a:endParaRPr lang="CS-CZ" sz="2800" dirty="0">
              <a:latin typeface="Century Gothic"/>
            </a:endParaRPr>
          </a:p>
          <a:p>
            <a:pPr algn="ctr"/>
            <a:r>
              <a:rPr lang="CS-CZ" sz="2800" dirty="0">
                <a:latin typeface="Century Gothic"/>
              </a:rPr>
              <a:t>                                                         Jaguar</a:t>
            </a:r>
          </a:p>
          <a:p>
            <a:pPr algn="ctr"/>
            <a:r>
              <a:rPr lang="CS-CZ" sz="2800" dirty="0">
                <a:latin typeface="Century Gothic"/>
              </a:rPr>
              <a:t>                                                                  Land Rover </a:t>
            </a:r>
          </a:p>
          <a:p>
            <a:pPr algn="ctr"/>
            <a:r>
              <a:rPr lang="CS-CZ" sz="2800" dirty="0">
                <a:latin typeface="Century Gothic"/>
              </a:rPr>
              <a:t>                                                       Lotus </a:t>
            </a:r>
          </a:p>
          <a:p>
            <a:pPr algn="ctr"/>
            <a:r>
              <a:rPr lang="CS-CZ" sz="2800" dirty="0">
                <a:latin typeface="Century Gothic"/>
              </a:rPr>
              <a:t>                                                         Atd......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42761" y="4629150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cs-CZ"/>
          </a:p>
          <a:p>
            <a:pPr algn="ctr"/>
            <a:endParaRPr lang="CS-CZ" dirty="0"/>
          </a:p>
        </p:txBody>
      </p:sp>
      <p:pic>
        <p:nvPicPr>
          <p:cNvPr id="5" name="Obrázek 4" descr="File:Lotus Elise 135 - Flickr - The Car Spy (17).jpg - Wikipedia, th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35" y="3019425"/>
            <a:ext cx="2530156" cy="1897326"/>
          </a:xfrm>
          <a:prstGeom prst="rect">
            <a:avLst/>
          </a:prstGeom>
        </p:spPr>
      </p:pic>
      <p:pic>
        <p:nvPicPr>
          <p:cNvPr id="6" name="Obrázek 5" descr="File:Silver jaguar c-x75.jpg - Wikipedia, the free encycloped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244" y="4953999"/>
            <a:ext cx="2743200" cy="1347311"/>
          </a:xfrm>
          <a:prstGeom prst="rect">
            <a:avLst/>
          </a:prstGeom>
        </p:spPr>
      </p:pic>
      <p:pic>
        <p:nvPicPr>
          <p:cNvPr id="7" name="Obrázek 6" descr="Range Rover Evoque Sport Concept. images courtesy ©Land Rover/Auto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473" y="3259524"/>
            <a:ext cx="4165737" cy="27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Irsko na Letních olympijských hrách 1996 – Wikiped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"/>
            <a:ext cx="12166524" cy="6723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4765584" y="2838450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6000" dirty="0">
                <a:solidFill>
                  <a:srgbClr val="000000"/>
                </a:solidFill>
                <a:latin typeface="Century Gothic"/>
              </a:rPr>
              <a:t>Irsko</a:t>
            </a:r>
          </a:p>
        </p:txBody>
      </p:sp>
    </p:spTree>
    <p:extLst>
      <p:ext uri="{BB962C8B-B14F-4D97-AF65-F5344CB8AC3E}">
        <p14:creationId xmlns:p14="http://schemas.microsoft.com/office/powerpoint/2010/main" val="396454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2808" y="323850"/>
            <a:ext cx="7927928" cy="286232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dirty="0"/>
              <a:t>Hlavní město: Dublin</a:t>
            </a:r>
          </a:p>
          <a:p>
            <a:pPr algn="ctr"/>
            <a:r>
              <a:rPr lang="CS-CZ" sz="3600" dirty="0"/>
              <a:t>Počet obyvatel: 4 588 252</a:t>
            </a:r>
          </a:p>
          <a:p>
            <a:pPr algn="ctr"/>
            <a:r>
              <a:rPr lang="CS-CZ" sz="3600" dirty="0"/>
              <a:t>Jazyk: Angličtina, Irština</a:t>
            </a:r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pic>
        <p:nvPicPr>
          <p:cNvPr id="3" name="Obrázek 2" descr="Description Ireland Dublin N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29" y="2324100"/>
            <a:ext cx="5473287" cy="4099866"/>
          </a:xfrm>
          <a:prstGeom prst="rect">
            <a:avLst/>
          </a:prstGeom>
        </p:spPr>
      </p:pic>
      <p:pic>
        <p:nvPicPr>
          <p:cNvPr id="4" name="Obrázek 3" descr="Clipart - Republic Of Ireland Map Fla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027" y="323850"/>
            <a:ext cx="3524362" cy="50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9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0</Words>
  <Application>Microsoft Office PowerPoint</Application>
  <PresentationFormat>Širokoúhlá obrazovka</PresentationFormat>
  <Paragraphs>0</Paragraphs>
  <Slides>17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Síť</vt:lpstr>
      <vt:lpstr>Prezentace aplikace PowerPoint</vt:lpstr>
      <vt:lpstr>HLAVNÍ MĚSTO: LONDÝN VELKÁ BRITÁNIE (SPOJENÉ KRÁLOVSTVÍ) JE SLOŽENA ZE ČTYŘ ZEMÍ: ANGLIE                     SKOTSKO                     SEVERNÍ IRSKO                     WALES   </vt:lpstr>
      <vt:lpstr>-Velká británie je ostrovním státem Leží severozápadně od evropské pevniny od ní ji odděluje kanál la manche -anglickými nížinami protéká řeka temže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5</cp:revision>
  <dcterms:created xsi:type="dcterms:W3CDTF">2012-08-16T00:56:33Z</dcterms:created>
  <dcterms:modified xsi:type="dcterms:W3CDTF">2016-11-30T19:05:20Z</dcterms:modified>
</cp:coreProperties>
</file>