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25AA1-8D79-415A-B263-488FC4EB60B0}" type="datetimeFigureOut">
              <a:rPr lang="cs-CZ"/>
              <a:t>9. 12. 2016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49F96-4519-4C00-8F1E-A0AE0E4B3999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77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08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22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67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24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656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218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468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886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878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960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9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435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485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869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357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71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28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99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11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57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3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21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9F96-4519-4C00-8F1E-A0AE0E4B3999}" type="slidenum">
              <a:rPr lang="cs-CZ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1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3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3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67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2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8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2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5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9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0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01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Ov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emepis.eu/polsko.p90.html" TargetMode="External"/><Relationship Id="rId3" Type="http://schemas.openxmlformats.org/officeDocument/2006/relationships/hyperlink" Target="https://www.google.cz/search?q=nejkrasnejsi+mista+v+madarsku&amp;biw=1400&amp;bih=855&amp;source=lnms&amp;tbm=isch&amp;sa=X&amp;ved=0ahUKEwjX_u-v9-fQAhUDCywKHSTfA44Q_AUIBigB#tbm=isch&amp;q=madarsko+fotbal&amp;imgrc=7VyE2VHNxaD86M%3" TargetMode="External"/><Relationship Id="rId7" Type="http://schemas.openxmlformats.org/officeDocument/2006/relationships/hyperlink" Target="http://ireferaty.cz/316/1700/slovensk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lovensko" TargetMode="External"/><Relationship Id="rId5" Type="http://schemas.openxmlformats.org/officeDocument/2006/relationships/hyperlink" Target="https://cs.wikipedia.org/wiki/Polsko" TargetMode="External"/><Relationship Id="rId4" Type="http://schemas.openxmlformats.org/officeDocument/2006/relationships/hyperlink" Target="http://www.zemepis.estranky.cz/clanky/Madarsko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OPJJ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5675" y="1066860"/>
            <a:ext cx="5818906" cy="101566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CS-CZ" sz="3600" u="sng" dirty="0">
                <a:solidFill>
                  <a:srgbClr val="000000"/>
                </a:solidFill>
                <a:latin typeface="Century Gothic"/>
              </a:rPr>
              <a:t>Střední Evropa</a:t>
            </a:r>
          </a:p>
          <a:p>
            <a:pPr algn="ctr"/>
            <a:r>
              <a:rPr lang="CS-CZ" sz="2400" dirty="0">
                <a:solidFill>
                  <a:srgbClr val="000000"/>
                </a:solidFill>
                <a:latin typeface="Century Gothic"/>
              </a:rPr>
              <a:t>Polsko, Maďarsko a Slovensko</a:t>
            </a:r>
          </a:p>
        </p:txBody>
      </p:sp>
      <p:pic>
        <p:nvPicPr>
          <p:cNvPr id="5" name="Obrázek 4" descr="15151464_1150257295027642_152534147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033" y="2124075"/>
            <a:ext cx="5257843" cy="26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7875" y="7505700"/>
            <a:ext cx="8610600" cy="1293028"/>
          </a:xfrm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533900" y="1114425"/>
            <a:ext cx="2987860" cy="120032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CS-CZ" sz="3600" u="sng" dirty="0">
                <a:solidFill>
                  <a:srgbClr val="000000"/>
                </a:solidFill>
                <a:latin typeface="Century Gothic"/>
              </a:rPr>
              <a:t>Základní informace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81425" y="2657475"/>
            <a:ext cx="4403557" cy="313932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Hlavní město: Bratislava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Prezident: Andrej </a:t>
            </a:r>
            <a:r>
              <a:rPr lang="CS-CZ" dirty="0" err="1">
                <a:solidFill>
                  <a:srgbClr val="000000"/>
                </a:solidFill>
                <a:latin typeface="Century Gothic"/>
              </a:rPr>
              <a:t>Kiska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Státní zřízení: Republika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Úřední jazyk: Slovenština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Počet obyvatel: </a:t>
            </a:r>
            <a:r>
              <a:rPr lang="CS-CZ" dirty="0">
                <a:solidFill>
                  <a:srgbClr val="252525"/>
                </a:solidFill>
                <a:latin typeface="Century Gothic"/>
              </a:rPr>
              <a:t>5 421 352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52525"/>
                </a:solidFill>
                <a:latin typeface="Century Gothic"/>
              </a:rPr>
              <a:t>Rozloha: </a:t>
            </a:r>
            <a:r>
              <a:rPr lang="CS-CZ" dirty="0">
                <a:solidFill>
                  <a:srgbClr val="000000"/>
                </a:solidFill>
                <a:latin typeface="Century Gothic"/>
              </a:rPr>
              <a:t>49 036 km²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Nejvyšší hora: </a:t>
            </a:r>
            <a:r>
              <a:rPr lang="CS-CZ" dirty="0" err="1">
                <a:solidFill>
                  <a:srgbClr val="000000"/>
                </a:solidFill>
                <a:latin typeface="Century Gothic"/>
              </a:rPr>
              <a:t>Gerlachovský</a:t>
            </a:r>
            <a:r>
              <a:rPr lang="CS-CZ" dirty="0">
                <a:solidFill>
                  <a:srgbClr val="000000"/>
                </a:solidFill>
                <a:latin typeface="Century Gothic"/>
              </a:rPr>
              <a:t> štít , zvaný též </a:t>
            </a:r>
            <a:r>
              <a:rPr lang="CS-CZ" dirty="0" err="1">
                <a:solidFill>
                  <a:srgbClr val="000000"/>
                </a:solidFill>
                <a:latin typeface="Century Gothic"/>
              </a:rPr>
              <a:t>Gerlach</a:t>
            </a:r>
            <a:endParaRPr lang="CS-CZ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Měna: Euro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252525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Šipka: doprava 5"/>
          <p:cNvSpPr/>
          <p:nvPr/>
        </p:nvSpPr>
        <p:spPr>
          <a:xfrm>
            <a:off x="7524750" y="2762250"/>
            <a:ext cx="963329" cy="195263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a_bratislav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175" y="1266825"/>
            <a:ext cx="2982685" cy="1970154"/>
          </a:xfrm>
          <a:prstGeom prst="rect">
            <a:avLst/>
          </a:prstGeom>
        </p:spPr>
      </p:pic>
      <p:sp>
        <p:nvSpPr>
          <p:cNvPr id="8" name="Šipka: doleva 7"/>
          <p:cNvSpPr/>
          <p:nvPr/>
        </p:nvSpPr>
        <p:spPr>
          <a:xfrm>
            <a:off x="3333750" y="3038475"/>
            <a:ext cx="1136650" cy="180992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Andrej_Kiska_Senate_of_Pol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514475"/>
            <a:ext cx="2014086" cy="2564330"/>
          </a:xfrm>
          <a:prstGeom prst="rect">
            <a:avLst/>
          </a:prstGeom>
        </p:spPr>
      </p:pic>
      <p:sp>
        <p:nvSpPr>
          <p:cNvPr id="10" name="Šipka: doleva 9"/>
          <p:cNvSpPr/>
          <p:nvPr/>
        </p:nvSpPr>
        <p:spPr>
          <a:xfrm>
            <a:off x="4371975" y="4943475"/>
            <a:ext cx="746894" cy="223838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euro-14538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50" y="5105400"/>
            <a:ext cx="1353278" cy="1247758"/>
          </a:xfrm>
          <a:prstGeom prst="rect">
            <a:avLst/>
          </a:prstGeom>
        </p:spPr>
      </p:pic>
      <p:pic>
        <p:nvPicPr>
          <p:cNvPr id="12" name="Obrázek 11" descr="euro-note-1205315_960_7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35" y="5058494"/>
            <a:ext cx="2537022" cy="1427547"/>
          </a:xfrm>
          <a:prstGeom prst="rect">
            <a:avLst/>
          </a:prstGeom>
        </p:spPr>
      </p:pic>
      <p:sp>
        <p:nvSpPr>
          <p:cNvPr id="13" name="Šipka: doprava 12"/>
          <p:cNvSpPr/>
          <p:nvPr/>
        </p:nvSpPr>
        <p:spPr>
          <a:xfrm>
            <a:off x="7915275" y="4467225"/>
            <a:ext cx="385947" cy="16827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gerlach1-1024x68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6325" y="4073645"/>
            <a:ext cx="3438037" cy="22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7925" y="7124700"/>
            <a:ext cx="8610600" cy="1293028"/>
          </a:xfrm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333875" y="1000125"/>
            <a:ext cx="349397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CS-CZ" sz="3600" u="sng" dirty="0">
                <a:solidFill>
                  <a:srgbClr val="000000"/>
                </a:solidFill>
                <a:latin typeface="Century Gothic"/>
              </a:rPr>
              <a:t>Obyvatelstvo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43254" y="1639528"/>
            <a:ext cx="9626422" cy="2708434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Century Gothic"/>
              </a:rPr>
              <a:t>Počet obyvatel: </a:t>
            </a:r>
            <a:r>
              <a:rPr lang="CS-CZ" sz="2000" dirty="0">
                <a:solidFill>
                  <a:srgbClr val="252525"/>
                </a:solidFill>
                <a:latin typeface="Century Gothic"/>
              </a:rPr>
              <a:t>5 421 352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Century Gothic"/>
              </a:rPr>
              <a:t>Náboženství: Římští katolíci 62 %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Century Gothic"/>
              </a:rPr>
              <a:t>Gramotnost převládá 99 % obyvatel Slovenska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Century Gothic"/>
              </a:rPr>
              <a:t>Národnostní složení: 82 % Slováků ,zbytek  Maďaři a Romové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>
              <a:solidFill>
                <a:srgbClr val="FFFFFF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252525"/>
              </a:solidFill>
              <a:latin typeface="Century Gothic"/>
            </a:endParaRPr>
          </a:p>
        </p:txBody>
      </p:sp>
      <p:pic>
        <p:nvPicPr>
          <p:cNvPr id="6" name="Obrázek 5" descr="kroj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3547972"/>
            <a:ext cx="3392355" cy="2744656"/>
          </a:xfrm>
          <a:prstGeom prst="rect">
            <a:avLst/>
          </a:prstGeom>
        </p:spPr>
      </p:pic>
      <p:pic>
        <p:nvPicPr>
          <p:cNvPr id="7" name="Obrázek 6" descr="slovensk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75" y="3133725"/>
            <a:ext cx="4974367" cy="32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9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2225" y="6800850"/>
            <a:ext cx="8610600" cy="1293028"/>
          </a:xfrm>
        </p:spPr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819525" y="1009650"/>
            <a:ext cx="4288054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4000" u="sng" dirty="0">
                <a:solidFill>
                  <a:srgbClr val="000000"/>
                </a:solidFill>
                <a:latin typeface="Century Gothic"/>
              </a:rPr>
              <a:t>Příroda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46463" y="1920152"/>
            <a:ext cx="4662487" cy="313932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Vnitrozemský stát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Nejdelší řeka: Váh</a:t>
            </a:r>
            <a:endParaRPr lang="CS-CZ" dirty="0"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Další řeky: Hron, Nitra, Dunaj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Největší jezero: </a:t>
            </a:r>
            <a:r>
              <a:rPr lang="CS" dirty="0" err="1">
                <a:solidFill>
                  <a:srgbClr val="000000"/>
                </a:solidFill>
                <a:latin typeface="Century Gothic"/>
              </a:rPr>
              <a:t>Veľké</a:t>
            </a:r>
            <a:r>
              <a:rPr lang="CS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CS" dirty="0" err="1">
                <a:solidFill>
                  <a:srgbClr val="000000"/>
                </a:solidFill>
                <a:latin typeface="Century Gothic"/>
              </a:rPr>
              <a:t>Hincovo</a:t>
            </a:r>
            <a:r>
              <a:rPr lang="CS" dirty="0">
                <a:solidFill>
                  <a:srgbClr val="000000"/>
                </a:solidFill>
                <a:latin typeface="Century Gothic"/>
              </a:rPr>
              <a:t> pleso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Další jezera: </a:t>
            </a:r>
            <a:r>
              <a:rPr lang="CS" dirty="0">
                <a:solidFill>
                  <a:srgbClr val="000000"/>
                </a:solidFill>
                <a:latin typeface="Century Gothic"/>
              </a:rPr>
              <a:t>Štrbské pleso, </a:t>
            </a:r>
            <a:r>
              <a:rPr lang="CS" dirty="0" err="1">
                <a:solidFill>
                  <a:srgbClr val="000000"/>
                </a:solidFill>
                <a:latin typeface="Century Gothic"/>
              </a:rPr>
              <a:t>Morské</a:t>
            </a:r>
            <a:r>
              <a:rPr lang="CS" dirty="0">
                <a:solidFill>
                  <a:srgbClr val="000000"/>
                </a:solidFill>
                <a:latin typeface="Century Gothic"/>
              </a:rPr>
              <a:t> oko, </a:t>
            </a:r>
            <a:r>
              <a:rPr lang="CS" dirty="0" err="1">
                <a:solidFill>
                  <a:srgbClr val="000000"/>
                </a:solidFill>
                <a:latin typeface="Century Gothic"/>
              </a:rPr>
              <a:t>Izra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" dirty="0">
                <a:solidFill>
                  <a:srgbClr val="000000"/>
                </a:solidFill>
                <a:latin typeface="Century Gothic"/>
              </a:rPr>
              <a:t>Významné pohoří: Tatry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Šipka: doprava 7"/>
          <p:cNvSpPr/>
          <p:nvPr/>
        </p:nvSpPr>
        <p:spPr>
          <a:xfrm>
            <a:off x="7041060" y="2286000"/>
            <a:ext cx="1180030" cy="23971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44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5" y="958906"/>
            <a:ext cx="3436209" cy="2281773"/>
          </a:xfrm>
          <a:prstGeom prst="rect">
            <a:avLst/>
          </a:prstGeom>
        </p:spPr>
      </p:pic>
      <p:sp>
        <p:nvSpPr>
          <p:cNvPr id="10" name="Šipka: doleva 9"/>
          <p:cNvSpPr/>
          <p:nvPr/>
        </p:nvSpPr>
        <p:spPr>
          <a:xfrm>
            <a:off x="2915514" y="2790825"/>
            <a:ext cx="705169" cy="238125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1024px-Veľké_Hincovo_pleso,_vysoké_Tat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2076450"/>
            <a:ext cx="2663022" cy="1532840"/>
          </a:xfrm>
          <a:prstGeom prst="rect">
            <a:avLst/>
          </a:prstGeom>
        </p:spPr>
      </p:pic>
      <p:sp>
        <p:nvSpPr>
          <p:cNvPr id="12" name="Šipka: ohnutá 11"/>
          <p:cNvSpPr/>
          <p:nvPr/>
        </p:nvSpPr>
        <p:spPr>
          <a:xfrm rot="5340000">
            <a:off x="7831870" y="3257550"/>
            <a:ext cx="446610" cy="1373188"/>
          </a:xfrm>
          <a:prstGeom prst="ben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3" name="Obrázek 12" descr="levne-ubytovani-vysoke-tatry-hotel-croc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916" y="4248150"/>
            <a:ext cx="3288899" cy="2186287"/>
          </a:xfrm>
          <a:prstGeom prst="rect">
            <a:avLst/>
          </a:prstGeom>
        </p:spPr>
      </p:pic>
      <p:pic>
        <p:nvPicPr>
          <p:cNvPr id="14" name="Obrázek 13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313" y="4248150"/>
            <a:ext cx="3961397" cy="22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3647" y="895350"/>
            <a:ext cx="8400405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 </a:t>
            </a:r>
            <a:r>
              <a:rPr lang="EN-US" sz="3600" u="sng" dirty="0">
                <a:solidFill>
                  <a:srgbClr val="000000"/>
                </a:solidFill>
              </a:rPr>
              <a:t>Zemědělství a hospodářství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341" y="1695450"/>
            <a:ext cx="7299876" cy="230822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Verdana"/>
              </a:rPr>
              <a:t> má rozvinutý zemědělský sektor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Verdana"/>
              </a:rPr>
              <a:t>V rostlinné výrobě převažuje</a:t>
            </a:r>
            <a:endParaRPr lang="EN-US" dirty="0">
              <a:solidFill>
                <a:srgbClr val="000000"/>
              </a:solidFill>
              <a:latin typeface="Verdan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Verdana"/>
              </a:rPr>
              <a:t> zejména 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pšenice a kukuřice,dále  brambory,cukrová řepa a vinná réva</a:t>
            </a:r>
            <a:r>
              <a:rPr lang="EN-US" dirty="0">
                <a:solidFill>
                  <a:srgbClr val="FFFFFF"/>
                </a:solidFill>
                <a:latin typeface="Verdana"/>
              </a:rPr>
              <a:t>le</a:t>
            </a:r>
            <a:r>
              <a:rPr lang="EN-US" dirty="0">
                <a:latin typeface="Verdana"/>
              </a:rPr>
              <a:t> se pěstují</a:t>
            </a:r>
            <a:r>
              <a:rPr lang="EN-US" dirty="0">
                <a:solidFill>
                  <a:srgbClr val="252525"/>
                </a:solidFill>
                <a:latin typeface="Verdana"/>
              </a:rPr>
              <a:t> </a:t>
            </a:r>
            <a:endParaRPr lang="EN-US" dirty="0">
              <a:solidFill>
                <a:srgbClr val="000000"/>
              </a:solidFill>
              <a:latin typeface="Verdan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Verdana"/>
              </a:rPr>
              <a:t>Produkce 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vína</a:t>
            </a:r>
            <a:r>
              <a:rPr lang="EN-US" dirty="0">
                <a:solidFill>
                  <a:srgbClr val="252525"/>
                </a:solidFill>
                <a:latin typeface="Verdana"/>
              </a:rPr>
              <a:t> je značně rozšířená v podhůří Karpat</a:t>
            </a:r>
            <a:endParaRPr lang="EN-US" dirty="0">
              <a:latin typeface="Verdan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 chována prasata, skot a drůbež, ve vyšších polohách převažuje chov ovcí</a:t>
            </a:r>
            <a:endParaRPr lang="EN-US" dirty="0">
              <a:solidFill>
                <a:srgbClr val="000000"/>
              </a:solidFill>
              <a:latin typeface="Verdana"/>
              <a:hlinkClick r:id="rId3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" name="Picture 1" descr="67-23759-prase-ilustracni-f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91574"/>
            <a:ext cx="3234414" cy="2462213"/>
          </a:xfrm>
          <a:prstGeom prst="rect">
            <a:avLst/>
          </a:prstGeom>
        </p:spPr>
      </p:pic>
      <p:pic>
        <p:nvPicPr>
          <p:cNvPr id="3" name="Picture 2" descr="220px-Slovakia_Sedlice_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030" y="4448175"/>
            <a:ext cx="3143295" cy="2356911"/>
          </a:xfrm>
          <a:prstGeom prst="rect">
            <a:avLst/>
          </a:prstGeom>
        </p:spPr>
      </p:pic>
      <p:pic>
        <p:nvPicPr>
          <p:cNvPr id="6" name="Picture 5" descr="mala-fatra-pasouci-se-ovce-w-100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664" y="3905250"/>
            <a:ext cx="3446650" cy="22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316" y="800100"/>
            <a:ext cx="3376942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0000"/>
                </a:solidFill>
              </a:rPr>
              <a:t>Průmysl</a:t>
            </a:r>
            <a:endParaRPr lang="EN-US" sz="3600" u="sng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63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11" y="4219575"/>
            <a:ext cx="4751888" cy="2252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8955" y="33051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 ffffxt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62757" y="1695450"/>
            <a:ext cx="6364445" cy="203132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rozsáhlá ložiska nerostných surovin, především rud(železo, olovo, zinek, stříbro, zlato a měď) </a:t>
            </a:r>
            <a:endParaRPr lang="en-US" dirty="0">
              <a:solidFill>
                <a:srgbClr val="000000"/>
              </a:solidFill>
              <a:latin typeface="Verdan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 Průmyslová centra představují především Bratislava a Košice spolu s dalšími městy kolem povodí řeky Váhu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Významné odvětví představuje automobilový průmysl</a:t>
            </a:r>
          </a:p>
        </p:txBody>
      </p:sp>
    </p:spTree>
    <p:extLst>
      <p:ext uri="{BB962C8B-B14F-4D97-AF65-F5344CB8AC3E}">
        <p14:creationId xmlns:p14="http://schemas.microsoft.com/office/powerpoint/2010/main" val="275065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788" y="1085850"/>
            <a:ext cx="449730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0000"/>
                </a:solidFill>
              </a:rPr>
              <a:t>Turistický ruch</a:t>
            </a:r>
            <a:endParaRPr lang="EN-US" sz="3600" u="sng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5" name="Picture 4" descr="1360853347_bigstock-Chapter-Spisska-and-Spissky-Ca-16128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319" y="1495425"/>
            <a:ext cx="3395019" cy="2260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9639" y="2367090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Spišský</a:t>
            </a:r>
            <a:r>
              <a:rPr lang="EN-US" sz="2800" dirty="0">
                <a:solidFill>
                  <a:srgbClr val="000000"/>
                </a:solidFill>
              </a:rPr>
              <a:t> hrad</a:t>
            </a:r>
            <a:endParaRPr lang="EN-US" sz="2800" dirty="0"/>
          </a:p>
        </p:txBody>
      </p:sp>
      <p:pic>
        <p:nvPicPr>
          <p:cNvPr id="8" name="Picture 7" descr="csm_JASOVSKA_04_07_afa1d224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75" y="3152775"/>
            <a:ext cx="3182740" cy="2129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6247" y="3574219"/>
            <a:ext cx="3569328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Jasovská</a:t>
            </a:r>
            <a:r>
              <a:rPr lang="EN-US" sz="2800" dirty="0">
                <a:solidFill>
                  <a:srgbClr val="000000"/>
                </a:solidFill>
              </a:rPr>
              <a:t> jeskyně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882" y="4352925"/>
            <a:ext cx="3282267" cy="24695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23054" y="5280998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Vysoké</a:t>
            </a:r>
            <a:r>
              <a:rPr lang="EN-US" sz="2800" dirty="0">
                <a:solidFill>
                  <a:srgbClr val="000000"/>
                </a:solidFill>
              </a:rPr>
              <a:t> Tatry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Arrow: Right 14"/>
          <p:cNvSpPr/>
          <p:nvPr/>
        </p:nvSpPr>
        <p:spPr>
          <a:xfrm>
            <a:off x="7336520" y="2552700"/>
            <a:ext cx="977900" cy="2142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C4C4"/>
              </a:solidFill>
            </a:endParaRPr>
          </a:p>
        </p:txBody>
      </p:sp>
      <p:sp>
        <p:nvSpPr>
          <p:cNvPr id="16" name="Arrow: Left 15"/>
          <p:cNvSpPr/>
          <p:nvPr/>
        </p:nvSpPr>
        <p:spPr>
          <a:xfrm>
            <a:off x="3531073" y="3781425"/>
            <a:ext cx="977900" cy="21312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/>
          <p:cNvSpPr/>
          <p:nvPr/>
        </p:nvSpPr>
        <p:spPr>
          <a:xfrm>
            <a:off x="7441328" y="5541366"/>
            <a:ext cx="979487" cy="19088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9589" y="752475"/>
            <a:ext cx="4701011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6600" u="sng" dirty="0" err="1">
                <a:solidFill>
                  <a:srgbClr val="000000"/>
                </a:solidFill>
                <a:latin typeface="Century Gothic"/>
              </a:rPr>
              <a:t>Maďarsko</a:t>
            </a:r>
            <a:endParaRPr lang="EN-US" sz="6600" u="sng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5" name="Picture 4" descr="vlajka_madars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38" y="2314575"/>
            <a:ext cx="5833631" cy="4056609"/>
          </a:xfrm>
          <a:prstGeom prst="rect">
            <a:avLst/>
          </a:prstGeom>
        </p:spPr>
      </p:pic>
      <p:pic>
        <p:nvPicPr>
          <p:cNvPr id="8" name="Picture 7" descr="Coa_Hungary_Country_History_(19th_Century)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02" y="419100"/>
            <a:ext cx="2529954" cy="52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855" y="320040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í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2050" y="809625"/>
            <a:ext cx="2448632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00"/>
                </a:solidFill>
              </a:rPr>
              <a:t>Základní</a:t>
            </a:r>
            <a:endParaRPr lang="en-US" sz="3200" u="sng" dirty="0">
              <a:solidFill>
                <a:srgbClr val="000000"/>
              </a:solidFill>
            </a:endParaRPr>
          </a:p>
          <a:p>
            <a:pPr algn="ctr"/>
            <a:r>
              <a:rPr lang="EN-US" sz="3200" u="sng" dirty="0">
                <a:solidFill>
                  <a:srgbClr val="000000"/>
                </a:solidFill>
              </a:rPr>
              <a:t> informace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716855" y="320040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Click to add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4223" y="2105025"/>
            <a:ext cx="5753555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Hlavní město:Budapešť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Prezident</a:t>
            </a:r>
            <a:r>
              <a:rPr lang="EN-US" sz="2000" dirty="0">
                <a:solidFill>
                  <a:srgbClr val="000000"/>
                </a:solidFill>
              </a:rPr>
              <a:t> : 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János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Áder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Státní zřízení : </a:t>
            </a:r>
            <a:r>
              <a:rPr lang="EN-US" sz="2000" dirty="0">
                <a:solidFill>
                  <a:srgbClr val="222222"/>
                </a:solidFill>
                <a:latin typeface="Arial"/>
              </a:rPr>
              <a:t>Parlamentní republika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Arial"/>
              </a:rPr>
              <a:t>Úřední jazyk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:Maďarština 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Počet obyvatel: 9,897 milionů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Rozloha: 93 030 km²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Měna:forint</a:t>
            </a:r>
          </a:p>
        </p:txBody>
      </p:sp>
      <p:sp>
        <p:nvSpPr>
          <p:cNvPr id="8" name="Arrow: Left 7"/>
          <p:cNvSpPr/>
          <p:nvPr/>
        </p:nvSpPr>
        <p:spPr>
          <a:xfrm>
            <a:off x="3658732" y="4057650"/>
            <a:ext cx="1158969" cy="22383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tažený sou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64" y="5419725"/>
            <a:ext cx="2007102" cy="1331147"/>
          </a:xfrm>
          <a:prstGeom prst="rect">
            <a:avLst/>
          </a:prstGeom>
        </p:spPr>
      </p:pic>
      <p:pic>
        <p:nvPicPr>
          <p:cNvPr id="11" name="Picture 10" descr="huf-2000-1998-obver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58" y="3914775"/>
            <a:ext cx="3017067" cy="1369046"/>
          </a:xfrm>
          <a:prstGeom prst="rect">
            <a:avLst/>
          </a:prstGeom>
        </p:spPr>
      </p:pic>
      <p:pic>
        <p:nvPicPr>
          <p:cNvPr id="12" name="Picture 11" descr="stažený soubor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64" y="1349434"/>
            <a:ext cx="1715048" cy="2039479"/>
          </a:xfrm>
          <a:prstGeom prst="rect">
            <a:avLst/>
          </a:prstGeom>
        </p:spPr>
      </p:pic>
      <p:sp>
        <p:nvSpPr>
          <p:cNvPr id="13" name="Arrow: Left 12"/>
          <p:cNvSpPr/>
          <p:nvPr/>
        </p:nvSpPr>
        <p:spPr>
          <a:xfrm>
            <a:off x="3296670" y="2524125"/>
            <a:ext cx="1091068" cy="18891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>
            <a:off x="7737475" y="2200275"/>
            <a:ext cx="1102385" cy="2127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udape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491" y="1762125"/>
            <a:ext cx="3238747" cy="22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5013" y="1066800"/>
            <a:ext cx="3082704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00"/>
                </a:solidFill>
              </a:rPr>
              <a:t>Obyvatelstvo</a:t>
            </a:r>
            <a:endParaRPr lang="EN-US" sz="3200" u="sng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3974" y="333620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2575" y="2066925"/>
            <a:ext cx="4802611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Počet obyvatel: 9,897 milionů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/>
              </a:rPr>
              <a:t>Náboženství: křesťanské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/>
              </a:rPr>
              <a:t>Národnostní složení:  Maďaři 90 %, Romové 4 %, Němci, Židé, Slováci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/>
              </a:rPr>
              <a:t>Gramotnost:99%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entury Gothic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entury Gothic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entury Gothic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" name="Picture 1" descr="0601SPORT_FOTBAL_PRIPRAVA_CR_MADARSKO_3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58" y="4130040"/>
            <a:ext cx="4004616" cy="2250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3513" y="47529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entury Gothic"/>
              </a:rPr>
              <a:t>Fotbal v Maďarsku</a:t>
            </a:r>
          </a:p>
        </p:txBody>
      </p:sp>
      <p:sp>
        <p:nvSpPr>
          <p:cNvPr id="7" name="Arrow: Left 6"/>
          <p:cNvSpPr/>
          <p:nvPr/>
        </p:nvSpPr>
        <p:spPr>
          <a:xfrm>
            <a:off x="5326123" y="4837876"/>
            <a:ext cx="977900" cy="201354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123" y="1143000"/>
            <a:ext cx="4327556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00"/>
                </a:solidFill>
              </a:rPr>
              <a:t>Příroda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u="sng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244" y="2133600"/>
            <a:ext cx="6215596" cy="258532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</a:rPr>
              <a:t>převážně rovinatý povrch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jehličnaté stromy jsou v Maďarsku na rozdíl od nás vzácností.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Clic</a:t>
            </a:r>
            <a:r>
              <a:rPr lang="EN-US" dirty="0">
                <a:solidFill>
                  <a:srgbClr val="000000"/>
                </a:solidFill>
              </a:rPr>
              <a:t>hlavním tokem maďarského vodního systému je Dunaj, do jehož povodí celé Maďarsko spadá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>
                <a:solidFill>
                  <a:srgbClr val="252525"/>
                </a:solidFill>
              </a:rPr>
              <a:t>Na </a:t>
            </a:r>
            <a:r>
              <a:rPr lang="EN-US" dirty="0">
                <a:solidFill>
                  <a:srgbClr val="000000"/>
                </a:solidFill>
              </a:rPr>
              <a:t>Dunaji leží město Budapešť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největšími jezery jsou Blatenské a Neziderské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madarsko-podel-dunaj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475"/>
            <a:ext cx="2788216" cy="2091232"/>
          </a:xfrm>
          <a:prstGeom prst="rect">
            <a:avLst/>
          </a:prstGeom>
        </p:spPr>
      </p:pic>
      <p:sp>
        <p:nvSpPr>
          <p:cNvPr id="6" name="Arrow: Left 5"/>
          <p:cNvSpPr/>
          <p:nvPr/>
        </p:nvSpPr>
        <p:spPr>
          <a:xfrm>
            <a:off x="2918728" y="3086100"/>
            <a:ext cx="750887" cy="168659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latoni panorá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93" y="4771238"/>
            <a:ext cx="5619680" cy="1790356"/>
          </a:xfrm>
          <a:prstGeom prst="rect">
            <a:avLst/>
          </a:prstGeom>
        </p:spPr>
      </p:pic>
      <p:pic>
        <p:nvPicPr>
          <p:cNvPr id="8" name="Picture 7" descr="56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886" y="4771238"/>
            <a:ext cx="3140185" cy="2072236"/>
          </a:xfrm>
          <a:prstGeom prst="rect">
            <a:avLst/>
          </a:prstGeom>
        </p:spPr>
      </p:pic>
      <p:sp>
        <p:nvSpPr>
          <p:cNvPr id="9" name="Arrow: Left-Right-Up 8"/>
          <p:cNvSpPr/>
          <p:nvPr/>
        </p:nvSpPr>
        <p:spPr>
          <a:xfrm>
            <a:off x="6411913" y="4288182"/>
            <a:ext cx="1023937" cy="860081"/>
          </a:xfrm>
          <a:prstGeom prst="leftRigh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9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9150" y="2466975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43325" y="866775"/>
            <a:ext cx="4663439" cy="110799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CS-CZ" sz="6600" u="sng" dirty="0">
                <a:solidFill>
                  <a:srgbClr val="000000"/>
                </a:solidFill>
                <a:latin typeface="Century Gothic"/>
              </a:rPr>
              <a:t>Polsko</a:t>
            </a:r>
            <a:r>
              <a:rPr lang="CS-CZ" sz="6600" dirty="0">
                <a:solidFill>
                  <a:srgbClr val="000000"/>
                </a:solidFill>
                <a:latin typeface="Century Gothic"/>
              </a:rPr>
              <a:t> </a:t>
            </a:r>
          </a:p>
        </p:txBody>
      </p:sp>
      <p:pic>
        <p:nvPicPr>
          <p:cNvPr id="5" name="Obrázek 4" descr="225px-Herb_Polski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5" y="1552575"/>
            <a:ext cx="2619575" cy="3086912"/>
          </a:xfrm>
          <a:prstGeom prst="rect">
            <a:avLst/>
          </a:prstGeom>
        </p:spPr>
      </p:pic>
      <p:pic>
        <p:nvPicPr>
          <p:cNvPr id="6" name="Obrázek 5" descr="resize-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5" y="2514600"/>
            <a:ext cx="6812240" cy="38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4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2807" y="790575"/>
            <a:ext cx="562863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00"/>
                </a:solidFill>
                <a:latin typeface="Century Gothic"/>
              </a:rPr>
              <a:t>Zěmědělství,hospodářství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5011" y="2363979"/>
            <a:ext cx="428228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7478" y="1466850"/>
            <a:ext cx="7767150" cy="230832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/>
              </a:rPr>
              <a:t>Je spíše zemědělskou zemí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/>
              </a:rPr>
              <a:t>Pěstuje se nejvíce kukuřice, pšenice, slunečnice a tabák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/>
              </a:rPr>
              <a:t> Hodně rozvinuté je pěstování vinné révy a vinařství, velmi rozsáhlé je rovněž pěstování zeleniny (zejména rajčat, papriky a česneku), velkou plochu zaujímají </a:t>
            </a:r>
            <a:r>
              <a:rPr lang="EN-US" dirty="0" err="1">
                <a:solidFill>
                  <a:srgbClr val="000000"/>
                </a:solidFill>
                <a:latin typeface="Century Gothic"/>
              </a:rPr>
              <a:t>i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ovocné sady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/>
              </a:rPr>
              <a:t> V živočišné výrobě je nejznámější a nejrozsáhlejší chov vepřů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A4A4A"/>
                </a:solidFill>
                <a:latin typeface="Century Gothic"/>
              </a:rPr>
              <a:t> 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Tradiční pro Maďarsko je také chov, výcvik a šlechtění koní.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7" name="Picture 6" descr="JB396807_NO_TEX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" y="4467225"/>
            <a:ext cx="3358004" cy="2027514"/>
          </a:xfrm>
          <a:prstGeom prst="rect">
            <a:avLst/>
          </a:prstGeom>
        </p:spPr>
      </p:pic>
      <p:pic>
        <p:nvPicPr>
          <p:cNvPr id="8" name="Picture 7" descr="madarsko-priroda-kone-palenka-ranc-palenica_4 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521" y="4248150"/>
            <a:ext cx="3181992" cy="2385486"/>
          </a:xfrm>
          <a:prstGeom prst="rect">
            <a:avLst/>
          </a:prstGeom>
        </p:spPr>
      </p:pic>
      <p:pic>
        <p:nvPicPr>
          <p:cNvPr id="9" name="Picture 8" descr="somlo-vinarska-obla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141" y="4172896"/>
            <a:ext cx="3934967" cy="23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15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8607" y="952500"/>
            <a:ext cx="274320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00"/>
                </a:solidFill>
                <a:latin typeface="Century Gothic"/>
              </a:rPr>
              <a:t>Průmysl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13" y="1600200"/>
            <a:ext cx="8426027" cy="313932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nejvíce rozvinuto zpracování hliníku a potravinářství, rozvíjí se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jemná mechanika.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/>
              </a:rPr>
              <a:t> Elektrickou energii získává hlavně z tepelných elektráren, pro vodní nejsou vhodné podmínky.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/>
              </a:rPr>
              <a:t>Maďarsko má také jednu jadernou elektrárnu, která stojí ve městě Paks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/>
              </a:rPr>
              <a:t>Vyváží se především zemědělské produkty a bauxit, poslední době </a:t>
            </a:r>
            <a:r>
              <a:rPr lang="EN-US" dirty="0" err="1">
                <a:solidFill>
                  <a:srgbClr val="000000"/>
                </a:solidFill>
                <a:latin typeface="Century Gothic"/>
              </a:rPr>
              <a:t>i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 léčiva a umělá hnojiva, dováží se především suroviny, ropa a zemní plyn.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  <a:p>
            <a:endParaRPr lang="EN-US" dirty="0">
              <a:solidFill>
                <a:srgbClr val="000000"/>
              </a:solidFill>
              <a:latin typeface="Century Gothic"/>
            </a:endParaRPr>
          </a:p>
          <a:p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pa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793" y="3952875"/>
            <a:ext cx="3833733" cy="26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2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4397" y="990600"/>
            <a:ext cx="4655744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0000"/>
                </a:solidFill>
              </a:rPr>
              <a:t>Turistický ruch</a:t>
            </a:r>
            <a:r>
              <a:rPr lang="EN-US" sz="32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5" name="Picture 4" descr="bala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817" y="1752600"/>
            <a:ext cx="3089296" cy="2317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4397" y="253936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Jezero Balaton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5926384" y="2641246"/>
            <a:ext cx="979487" cy="16741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30409" y="398270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Vyhlídková věž Milénia</a:t>
            </a:r>
            <a:endParaRPr lang="EN-US" dirty="0">
              <a:solidFill>
                <a:srgbClr val="000000"/>
              </a:solidFill>
              <a:latin typeface="Arial"/>
              <a:hlinkClick r:id=""/>
            </a:endParaRPr>
          </a:p>
        </p:txBody>
      </p:sp>
      <p:pic>
        <p:nvPicPr>
          <p:cNvPr id="9" name="Picture 8" descr="___list_szilvasvarad_vyhliadkova_veza_milenia_1413290455_szlhmmilk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2725738"/>
            <a:ext cx="3140249" cy="2359644"/>
          </a:xfrm>
          <a:prstGeom prst="rect">
            <a:avLst/>
          </a:prstGeom>
        </p:spPr>
      </p:pic>
      <p:sp>
        <p:nvSpPr>
          <p:cNvPr id="10" name="Arrow: Left 9"/>
          <p:cNvSpPr/>
          <p:nvPr/>
        </p:nvSpPr>
        <p:spPr>
          <a:xfrm>
            <a:off x="3353838" y="4073268"/>
            <a:ext cx="740026" cy="1905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90_11744223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033" y="4438650"/>
            <a:ext cx="3935217" cy="2128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8521" y="522369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entury Gothic"/>
              </a:rPr>
              <a:t>Budapešť</a:t>
            </a:r>
          </a:p>
        </p:txBody>
      </p:sp>
      <p:sp>
        <p:nvSpPr>
          <p:cNvPr id="13" name="Arrow: Right 12"/>
          <p:cNvSpPr/>
          <p:nvPr/>
        </p:nvSpPr>
        <p:spPr>
          <a:xfrm>
            <a:off x="6393253" y="5308600"/>
            <a:ext cx="979487" cy="20294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943" y="95250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entury Gothic"/>
              </a:rPr>
              <a:t>ZDROJE: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715" y="1914525"/>
            <a:ext cx="11853862" cy="313932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3"/>
              </a:rPr>
              <a:t>https://www.google.cz/search?q=nejkrasnejsi+mista+v+madarsku&amp;biw=1400&amp;bih=855&amp;source=lnms&amp;tbm=isch&amp;sa=X&amp;ved=0ahUKEwjX_u-v9-fQAhUDCywKHSTfA44Q_AUIBigB#tbm=isch&amp;q=madarsko+fotbal&amp;imgrc=7VyE2VHNxaD86M%3</a:t>
            </a:r>
          </a:p>
          <a:p>
            <a:r>
              <a:rPr lang="EN-US" dirty="0">
                <a:solidFill>
                  <a:srgbClr val="000000"/>
                </a:solidFill>
                <a:latin typeface="Century Gothic"/>
                <a:hlinkClick r:id="rId4"/>
              </a:rPr>
              <a:t>http://www.zemepis.estranky.cz/clanky/Madarsko.html</a:t>
            </a:r>
          </a:p>
          <a:p>
            <a:r>
              <a:rPr lang="EN-US" dirty="0">
                <a:latin typeface="Century Gothic"/>
                <a:hlinkClick r:id="rId5"/>
              </a:rPr>
              <a:t>https://cs.wikipedia.org/wiki/Polsko</a:t>
            </a:r>
          </a:p>
          <a:p>
            <a:r>
              <a:rPr lang="EN-US" dirty="0">
                <a:latin typeface="Century Gothic"/>
                <a:hlinkClick r:id="rId6"/>
              </a:rPr>
              <a:t>https://cs.wikipedia.org/wiki/Slovensko</a:t>
            </a:r>
          </a:p>
          <a:p>
            <a:r>
              <a:rPr lang="EN-US" dirty="0">
                <a:latin typeface="Century Gothic"/>
                <a:hlinkClick r:id="rId7"/>
              </a:rPr>
              <a:t>http://ireferaty.cz/316/1700/slovensko</a:t>
            </a:r>
          </a:p>
          <a:p>
            <a:r>
              <a:rPr lang="EN-US" dirty="0">
                <a:latin typeface="Century Gothic"/>
                <a:hlinkClick r:id="rId8"/>
              </a:rPr>
              <a:t>http://www.zemepis.eu/polsko.p90.html</a:t>
            </a:r>
          </a:p>
          <a:p>
            <a:endParaRPr lang="EN-US" dirty="0">
              <a:latin typeface="Century Gothic"/>
            </a:endParaRPr>
          </a:p>
          <a:p>
            <a:endParaRPr lang="EN-US" dirty="0">
              <a:latin typeface="Century Gothic"/>
            </a:endParaRPr>
          </a:p>
          <a:p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743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00525" y="1038225"/>
            <a:ext cx="3711058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u="sng" dirty="0">
                <a:solidFill>
                  <a:srgbClr val="000000"/>
                </a:solidFill>
                <a:latin typeface="Century Gothic"/>
              </a:rPr>
              <a:t>Základní informace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73300" y="2676525"/>
            <a:ext cx="7623776" cy="255454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Hlavní město: Varšava</a:t>
            </a:r>
            <a:endParaRPr lang="cs-CZ" sz="2000" dirty="0">
              <a:solidFill>
                <a:srgbClr val="FFFFFF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Prezident:  </a:t>
            </a:r>
            <a:r>
              <a:rPr lang="CS-CZ" sz="2000" dirty="0">
                <a:solidFill>
                  <a:srgbClr val="222222"/>
                </a:solidFill>
                <a:latin typeface="Arial"/>
              </a:rPr>
              <a:t>Andrzej Duda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Century Gothic"/>
              </a:rPr>
              <a:t>Státní</a:t>
            </a:r>
            <a:r>
              <a:rPr lang="CS-CZ" sz="2000" dirty="0">
                <a:solidFill>
                  <a:srgbClr val="000000"/>
                </a:solidFill>
              </a:rPr>
              <a:t> zřízeni: Republika</a:t>
            </a:r>
            <a:endParaRPr lang="CS-CZ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Úřední jazyk: Polština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Počet obyvatel: </a:t>
            </a:r>
            <a:r>
              <a:rPr lang="CS-CZ" sz="2000" dirty="0">
                <a:solidFill>
                  <a:srgbClr val="413D27"/>
                </a:solidFill>
                <a:latin typeface="Arial"/>
              </a:rPr>
              <a:t>38 680 000 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413D27"/>
                </a:solidFill>
                <a:latin typeface="Arial"/>
              </a:rPr>
              <a:t>Rozloha: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 312 683 km2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Nejvyšší hora: Rysy (2499)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Měna: </a:t>
            </a:r>
            <a:r>
              <a:rPr lang="CS-CZ" sz="2000" dirty="0" err="1">
                <a:solidFill>
                  <a:srgbClr val="222222"/>
                </a:solidFill>
                <a:latin typeface="Arial"/>
              </a:rPr>
              <a:t>Złoty</a:t>
            </a:r>
          </a:p>
        </p:txBody>
      </p:sp>
      <p:sp>
        <p:nvSpPr>
          <p:cNvPr id="10" name="Šipka: ohnutá nahoru 9"/>
          <p:cNvSpPr/>
          <p:nvPr/>
        </p:nvSpPr>
        <p:spPr>
          <a:xfrm>
            <a:off x="7715250" y="2819400"/>
            <a:ext cx="1817621" cy="441325"/>
          </a:xfrm>
          <a:prstGeom prst="bentUp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stahován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5" y="457200"/>
            <a:ext cx="2101515" cy="2101515"/>
          </a:xfrm>
          <a:prstGeom prst="rect">
            <a:avLst/>
          </a:prstGeom>
        </p:spPr>
      </p:pic>
      <p:sp>
        <p:nvSpPr>
          <p:cNvPr id="12" name="Šipka: doleva 11"/>
          <p:cNvSpPr/>
          <p:nvPr/>
        </p:nvSpPr>
        <p:spPr>
          <a:xfrm>
            <a:off x="3858126" y="2771775"/>
            <a:ext cx="545599" cy="223838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Warszaw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707850"/>
            <a:ext cx="3524892" cy="2348564"/>
          </a:xfrm>
          <a:prstGeom prst="rect">
            <a:avLst/>
          </a:prstGeom>
        </p:spPr>
      </p:pic>
      <p:pic>
        <p:nvPicPr>
          <p:cNvPr id="15" name="Obrázek 14" descr="250px-Rysy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714875"/>
            <a:ext cx="2494547" cy="1879082"/>
          </a:xfrm>
          <a:prstGeom prst="rect">
            <a:avLst/>
          </a:prstGeom>
        </p:spPr>
      </p:pic>
      <p:sp>
        <p:nvSpPr>
          <p:cNvPr id="16" name="Šipka: doleva 15"/>
          <p:cNvSpPr/>
          <p:nvPr/>
        </p:nvSpPr>
        <p:spPr>
          <a:xfrm>
            <a:off x="3181350" y="4614233"/>
            <a:ext cx="977900" cy="20986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doprava 19"/>
          <p:cNvSpPr/>
          <p:nvPr/>
        </p:nvSpPr>
        <p:spPr>
          <a:xfrm>
            <a:off x="7134225" y="4972050"/>
            <a:ext cx="977900" cy="209868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 descr="stock-photo-polish-zloty-in-black-purse-and-coins-on-a-white-background-close-up-4574120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150" y="4001482"/>
            <a:ext cx="3441952" cy="24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33650" y="1085850"/>
            <a:ext cx="632434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u="sng" dirty="0">
                <a:solidFill>
                  <a:srgbClr val="000000"/>
                </a:solidFill>
                <a:latin typeface="Century Gothic"/>
              </a:rPr>
              <a:t>Obyvatelstvo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80504" y="2352675"/>
            <a:ext cx="5688764" cy="169277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52525"/>
                </a:solidFill>
              </a:rPr>
              <a:t>Počet obyvatel: </a:t>
            </a:r>
            <a:r>
              <a:rPr lang="CS-CZ" sz="2000" dirty="0">
                <a:solidFill>
                  <a:srgbClr val="252525"/>
                </a:solidFill>
              </a:rPr>
              <a:t>38 483 957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52525"/>
                </a:solidFill>
                <a:latin typeface="Century Gothic"/>
              </a:rPr>
              <a:t>Náboženství: Katolické křesťanství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52525"/>
                </a:solidFill>
                <a:latin typeface="Century Gothic"/>
              </a:rPr>
              <a:t>Gramotnost převládá 99 </a:t>
            </a:r>
            <a:r>
              <a:rPr lang="CS-CZ" sz="2000" dirty="0">
                <a:solidFill>
                  <a:srgbClr val="545454"/>
                </a:solidFill>
                <a:latin typeface="Arial"/>
              </a:rPr>
              <a:t>% obyvatel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45454"/>
                </a:solidFill>
                <a:latin typeface="Arial"/>
              </a:rPr>
              <a:t>Národnostní složení: Poláci 98%, 2% tvoří Ukrajinci a Němci</a:t>
            </a:r>
          </a:p>
        </p:txBody>
      </p:sp>
      <p:pic>
        <p:nvPicPr>
          <p:cNvPr id="6" name="Obrázek 5" descr="0612SPORT_FOTBAL_NASILI_EVROPA_POLSKO_RUSKO_FANOUSCI_13_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4105275"/>
            <a:ext cx="4018393" cy="2268639"/>
          </a:xfrm>
          <a:prstGeom prst="rect">
            <a:avLst/>
          </a:prstGeom>
        </p:spPr>
      </p:pic>
      <p:pic>
        <p:nvPicPr>
          <p:cNvPr id="7" name="Obrázek 6" descr="dsc_2424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1209675"/>
            <a:ext cx="3161870" cy="47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1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FF"/>
                </a:solidFill>
              </a:rPr>
              <a:t>p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24400" y="3193211"/>
            <a:ext cx="2743200" cy="4572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/>
              <a:t>Kliknutím vložíte text.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314700" y="1087864"/>
            <a:ext cx="541421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CS-CZ" sz="3600" u="sng" dirty="0">
                <a:solidFill>
                  <a:srgbClr val="000000"/>
                </a:solidFill>
              </a:rPr>
              <a:t>Příroda </a:t>
            </a:r>
            <a:endParaRPr lang="CS-CZ" sz="3600" u="sng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28975" y="2058335"/>
            <a:ext cx="5456338" cy="313932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Nejdelší řeka: Odra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Další řeky: </a:t>
            </a:r>
            <a:r>
              <a:rPr lang="CS-CZ" dirty="0" err="1">
                <a:solidFill>
                  <a:srgbClr val="000000"/>
                </a:solidFill>
                <a:latin typeface="Century Gothic"/>
              </a:rPr>
              <a:t>Visla,Varta</a:t>
            </a:r>
            <a:r>
              <a:rPr lang="CS-CZ" dirty="0">
                <a:solidFill>
                  <a:srgbClr val="000000"/>
                </a:solidFill>
                <a:latin typeface="Century Gothic"/>
              </a:rPr>
              <a:t>...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Moře: Baltské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</a:rPr>
              <a:t>Jezera: 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Żarnovické,</a:t>
            </a:r>
            <a:r>
              <a:rPr lang="CS-CZ" dirty="0" err="1">
                <a:solidFill>
                  <a:srgbClr val="000000"/>
                </a:solidFill>
                <a:latin typeface="Georgia"/>
              </a:rPr>
              <a:t>Lebsko</a:t>
            </a:r>
            <a:r>
              <a:rPr lang="CS-CZ" dirty="0">
                <a:solidFill>
                  <a:srgbClr val="000000"/>
                </a:solidFill>
                <a:latin typeface="Georgia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Georgia"/>
              </a:rPr>
              <a:t>Mamry</a:t>
            </a:r>
            <a:r>
              <a:rPr lang="CS-CZ" dirty="0">
                <a:solidFill>
                  <a:srgbClr val="000000"/>
                </a:solidFill>
                <a:latin typeface="Georgia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Georgia"/>
              </a:rPr>
              <a:t>Šniardwy</a:t>
            </a:r>
            <a:r>
              <a:rPr lang="CS-CZ" dirty="0">
                <a:solidFill>
                  <a:srgbClr val="000000"/>
                </a:solidFill>
                <a:latin typeface="Georgia"/>
              </a:rPr>
              <a:t> - Mazurská jezerní plošina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Georgia"/>
              </a:rPr>
              <a:t>Významné pohoří: Karpaty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Georgia"/>
              </a:rPr>
              <a:t>Polsko je převážně rovinatý stát</a:t>
            </a:r>
          </a:p>
          <a:p>
            <a:pPr algn="ctr"/>
            <a:endParaRPr lang="CS-CZ" dirty="0">
              <a:solidFill>
                <a:srgbClr val="000000"/>
              </a:solidFill>
              <a:latin typeface="Georgi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Georgi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  <a:p>
            <a:pPr algn="ctr"/>
            <a:endParaRPr lang="CS-CZ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Šipka: doprava 2"/>
          <p:cNvSpPr/>
          <p:nvPr/>
        </p:nvSpPr>
        <p:spPr>
          <a:xfrm>
            <a:off x="7381875" y="2152650"/>
            <a:ext cx="1440933" cy="20955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90d2cc_srodkowa_odra_z_lotu_ptaka_-_fot._marek_kruki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5" y="1411355"/>
            <a:ext cx="2896520" cy="1922547"/>
          </a:xfrm>
          <a:prstGeom prst="rect">
            <a:avLst/>
          </a:prstGeom>
        </p:spPr>
      </p:pic>
      <p:sp>
        <p:nvSpPr>
          <p:cNvPr id="8" name="Šipka: doleva 7"/>
          <p:cNvSpPr/>
          <p:nvPr/>
        </p:nvSpPr>
        <p:spPr>
          <a:xfrm>
            <a:off x="3362325" y="2695575"/>
            <a:ext cx="1570321" cy="195263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4C4C4"/>
              </a:solidFill>
            </a:endParaRPr>
          </a:p>
        </p:txBody>
      </p:sp>
      <p:pic>
        <p:nvPicPr>
          <p:cNvPr id="9" name="Obrázek 8" descr="rugen-island-668832_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990725"/>
            <a:ext cx="2851768" cy="1893052"/>
          </a:xfrm>
          <a:prstGeom prst="rect">
            <a:avLst/>
          </a:prstGeom>
        </p:spPr>
      </p:pic>
      <p:sp>
        <p:nvSpPr>
          <p:cNvPr id="10" name="Šipka: ohnutá 9"/>
          <p:cNvSpPr/>
          <p:nvPr/>
        </p:nvSpPr>
        <p:spPr>
          <a:xfrm rot="5400000">
            <a:off x="8183245" y="2952750"/>
            <a:ext cx="381385" cy="1647825"/>
          </a:xfrm>
          <a:prstGeom prst="ben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1" name="Obrázek 10" descr="karpaty-slovensk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4358712"/>
            <a:ext cx="3982872" cy="22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7267575"/>
            <a:ext cx="8610600" cy="1293028"/>
          </a:xfrm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-95250" y="1411354"/>
            <a:ext cx="2743200" cy="4572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/>
              <a:t>Kliknutím vložíte text.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29887" y="1039446"/>
            <a:ext cx="6122390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CS-CZ" sz="3600" u="sng" dirty="0">
                <a:solidFill>
                  <a:srgbClr val="000000"/>
                </a:solidFill>
                <a:latin typeface="Century Gothic"/>
              </a:rPr>
              <a:t>Zemědělství, hospodářství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62816" y="1362075"/>
            <a:ext cx="7147392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  <a:p>
            <a:pPr algn="ctr"/>
            <a:endParaRPr lang="CS-CZ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7" name="Obrázek 6" descr="TOM4ce5c3_gorc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4304941"/>
            <a:ext cx="3710538" cy="2251193"/>
          </a:xfrm>
          <a:prstGeom prst="rect">
            <a:avLst/>
          </a:prstGeom>
        </p:spPr>
      </p:pic>
      <p:pic>
        <p:nvPicPr>
          <p:cNvPr id="8" name="Obrázek 7" descr="ng1322554_435x1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4362450"/>
            <a:ext cx="5035694" cy="2194777"/>
          </a:xfrm>
          <a:prstGeom prst="rect">
            <a:avLst/>
          </a:prstGeom>
        </p:spPr>
      </p:pic>
      <p:sp>
        <p:nvSpPr>
          <p:cNvPr id="9" name="TextovéPole 4"/>
          <p:cNvSpPr txBox="1"/>
          <p:nvPr/>
        </p:nvSpPr>
        <p:spPr>
          <a:xfrm>
            <a:off x="2162816" y="1632481"/>
            <a:ext cx="7637295" cy="230832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Hlavními plodinami jsou brambory, obilniny a cukrová řepa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latin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Co se týče dobytku jsou to zejména prasata, koně a chov skotu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latin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Důležitý je také rybolov a produkce medu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latin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Textilní a potravinářský průmysl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 dirty="0">
              <a:latin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entury Gothic"/>
            </a:endParaRPr>
          </a:p>
          <a:p>
            <a:pPr algn="ctr"/>
            <a:endParaRPr lang="CS-CZ" u="sng" dirty="0">
              <a:solidFill>
                <a:srgbClr val="000000"/>
              </a:solidFill>
              <a:latin typeface="Century Gothic"/>
            </a:endParaRPr>
          </a:p>
          <a:p>
            <a:pPr algn="ctr"/>
            <a:endParaRPr lang="CS-CZ" u="sng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0" name="Obrázek 5" descr="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072" y="2213317"/>
            <a:ext cx="2184220" cy="1706814"/>
          </a:xfrm>
          <a:prstGeom prst="rect">
            <a:avLst/>
          </a:prstGeom>
        </p:spPr>
      </p:pic>
      <p:pic>
        <p:nvPicPr>
          <p:cNvPr id="12" name="Obrázek 6" descr="gr-c_v182880636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50" y="1853565"/>
            <a:ext cx="2166286" cy="21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2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1999" y="866775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0000"/>
                </a:solidFill>
              </a:rPr>
              <a:t>Průmysl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96236" y="1666875"/>
            <a:ext cx="6976528" cy="258532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lvl="0" algn="ctr" rtl="0"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  <a:ea typeface="Arial"/>
                <a:cs typeface="Arial"/>
              </a:rPr>
              <a:t>Polsko patří k předním výrobcům a vývozcům černého uhlí, síry, stříbra a mědi na světě</a:t>
            </a:r>
            <a:r>
              <a:rPr lang="EN-US" dirty="0">
                <a:solidFill>
                  <a:srgbClr val="000000"/>
                </a:solidFill>
                <a:latin typeface="Century Gothic"/>
                <a:ea typeface="Arial"/>
                <a:cs typeface="Arial"/>
              </a:rPr>
              <a:t>​</a:t>
            </a:r>
          </a:p>
          <a:p>
            <a:pPr lvl="0" algn="ctr" rtl="0">
              <a:buChar char="•"/>
            </a:pPr>
            <a:r>
              <a:rPr lang="CS-CZ" dirty="0">
                <a:solidFill>
                  <a:srgbClr val="000000"/>
                </a:solidFill>
                <a:latin typeface="Century Gothic"/>
                <a:ea typeface="Arial"/>
                <a:cs typeface="Arial"/>
              </a:rPr>
              <a:t>Těží také cín, olovo, zemní plyn, ropa a další paliva</a:t>
            </a:r>
          </a:p>
          <a:p>
            <a:pPr lvl="0" algn="ctr" rtl="0">
              <a:buChar char="•"/>
            </a:pPr>
            <a:r>
              <a:rPr lang="CS-CZ" b="1" dirty="0">
                <a:latin typeface="Arial"/>
              </a:rPr>
              <a:t>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průmyslově-zemědělský stát s významnou těžbou nerostných surovin.</a:t>
            </a:r>
          </a:p>
          <a:p>
            <a:pPr lvl="0" algn="ctr" rtl="0"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Hlavní průmyslový odvětví jsou těžební průmysl, strojírenství (osobní auta, autobusy, lodě), hutnictví, chemický, elektrotechnický a potravinářský průmysl</a:t>
            </a:r>
            <a:endParaRPr lang="CS-CZ" dirty="0">
              <a:latin typeface="Arial"/>
            </a:endParaRPr>
          </a:p>
          <a:p>
            <a:pPr lvl="0" algn="ctr" rtl="0">
              <a:buChar char="•"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turow_powerplant_pols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66" y="4305300"/>
            <a:ext cx="3672996" cy="2457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5313" y="5000625"/>
            <a:ext cx="3637041" cy="10160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hnědouhelná elektrárna Turów na jihozápadě Polska</a:t>
            </a:r>
            <a:endParaRPr lang="EN-US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Arrow: Left 7"/>
          <p:cNvSpPr/>
          <p:nvPr/>
        </p:nvSpPr>
        <p:spPr>
          <a:xfrm>
            <a:off x="5926384" y="51720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5075" y="6715125"/>
            <a:ext cx="8610600" cy="1293028"/>
          </a:xfrm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581400" y="1171575"/>
            <a:ext cx="4721191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u="sng" dirty="0">
                <a:solidFill>
                  <a:srgbClr val="000000"/>
                </a:solidFill>
              </a:rPr>
              <a:t>Turistický ruch</a:t>
            </a:r>
            <a:endParaRPr lang="CS-CZ" sz="3600" u="sng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42975" y="2095620"/>
            <a:ext cx="6512493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rgbClr val="000000"/>
                </a:solidFill>
                <a:latin typeface="Century Gothic"/>
              </a:rPr>
              <a:t>Gdaňsk</a:t>
            </a:r>
            <a:r>
              <a:rPr lang="CS-CZ" sz="2000" dirty="0">
                <a:solidFill>
                  <a:srgbClr val="000000"/>
                </a:solidFill>
                <a:latin typeface="Century Gothic"/>
              </a:rPr>
              <a:t> - Významné město na severu Polska</a:t>
            </a:r>
          </a:p>
          <a:p>
            <a:pPr algn="ctr"/>
            <a:endParaRPr lang="CS-CZ" sz="2000" dirty="0">
              <a:solidFill>
                <a:srgbClr val="000000"/>
              </a:solidFill>
              <a:latin typeface="Century Gothic"/>
            </a:endParaRPr>
          </a:p>
          <a:p>
            <a:pPr algn="ctr"/>
            <a:endParaRPr lang="CS-CZ" sz="2000" dirty="0">
              <a:solidFill>
                <a:srgbClr val="000000"/>
              </a:solidFill>
              <a:latin typeface="Century Gothic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Century Gothic"/>
              </a:rPr>
              <a:t>Mazurská jezera - nejrozlehlejší v Polsku</a:t>
            </a:r>
          </a:p>
        </p:txBody>
      </p:sp>
      <p:sp>
        <p:nvSpPr>
          <p:cNvPr id="6" name="Šipka: doprava 5"/>
          <p:cNvSpPr/>
          <p:nvPr/>
        </p:nvSpPr>
        <p:spPr>
          <a:xfrm>
            <a:off x="7178340" y="2203450"/>
            <a:ext cx="1063960" cy="19526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thinkstockphotos-178365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25" y="1400175"/>
            <a:ext cx="3367921" cy="2251460"/>
          </a:xfrm>
          <a:prstGeom prst="rect">
            <a:avLst/>
          </a:prstGeom>
        </p:spPr>
      </p:pic>
      <p:sp>
        <p:nvSpPr>
          <p:cNvPr id="8" name="Šipka: ohnutá 7"/>
          <p:cNvSpPr/>
          <p:nvPr/>
        </p:nvSpPr>
        <p:spPr>
          <a:xfrm rot="5400000">
            <a:off x="7353300" y="2613205"/>
            <a:ext cx="433388" cy="1602172"/>
          </a:xfrm>
          <a:prstGeom prst="ben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9" name="Obrázek 8" descr="BAT2bab7b_mazu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002" y="3810000"/>
            <a:ext cx="3684353" cy="26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3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6475" y="7591425"/>
            <a:ext cx="8610600" cy="1293028"/>
          </a:xfrm>
        </p:spPr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876550" y="923925"/>
            <a:ext cx="6540366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6600" u="sng" dirty="0">
                <a:solidFill>
                  <a:srgbClr val="000000"/>
                </a:solidFill>
                <a:latin typeface="Century Gothic"/>
              </a:rPr>
              <a:t>Slovensko</a:t>
            </a:r>
          </a:p>
        </p:txBody>
      </p:sp>
      <p:pic>
        <p:nvPicPr>
          <p:cNvPr id="5" name="Obrázek 4" descr="flag-1488003_960_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2476500"/>
            <a:ext cx="5890661" cy="3793787"/>
          </a:xfrm>
          <a:prstGeom prst="rect">
            <a:avLst/>
          </a:prstGeom>
        </p:spPr>
      </p:pic>
      <p:pic>
        <p:nvPicPr>
          <p:cNvPr id="8" name="Obrázek 7" descr="Coat_of_arms_of_Slovakia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675" y="2030982"/>
            <a:ext cx="2161640" cy="27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9771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Kondenzační stopa</vt:lpstr>
      <vt:lpstr>OPJJ</vt:lpstr>
      <vt:lpstr>PowerPoint Presentation</vt:lpstr>
      <vt:lpstr>z</vt:lpstr>
      <vt:lpstr>PowerPoint Presentation</vt:lpstr>
      <vt:lpstr>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revision>12</cp:revision>
  <dcterms:created xsi:type="dcterms:W3CDTF">2013-07-31T14:11:33Z</dcterms:created>
  <dcterms:modified xsi:type="dcterms:W3CDTF">2016-12-09T20:39:28Z</dcterms:modified>
</cp:coreProperties>
</file>