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62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82A74-FF66-467C-8081-7B5806BCCE19}" type="datetimeFigureOut">
              <a:rPr lang="en-US"/>
              <a:t>12/1/2016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D0943-077C-43C7-AB22-B5CADEA34683}" type="slidenum">
              <a:rPr lang="en-US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81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84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216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298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492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7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506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506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04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555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688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42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399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360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152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8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801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844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1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789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000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401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54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517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48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0943-077C-43C7-AB22-B5CADEA34683}" type="slidenum">
              <a:rPr lang="en-US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67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0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36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37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9772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354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1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2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294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1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9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872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2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7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1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0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mepis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imghp?hl=cs&amp;tab=wi&amp;ei=tXRAWMvnNcuQsgHP643ICQ&amp;ved=0EKouCBQoAQ" TargetMode="External"/><Relationship Id="rId4" Type="http://schemas.openxmlformats.org/officeDocument/2006/relationships/hyperlink" Target="https://cs.wikipedia.org/wiki/Hlavn%C3%AD_stra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6699" y="895350"/>
            <a:ext cx="7766936" cy="164630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dirty="0">
                <a:latin typeface="Comic Sans MS"/>
              </a:rPr>
              <a:t>Velká Británie</a:t>
            </a:r>
            <a:endParaRPr lang="CS-CZ" dirty="0">
              <a:solidFill>
                <a:srgbClr val="90C226"/>
              </a:solidFill>
              <a:latin typeface="Comic Sans M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11711" y="5972175"/>
            <a:ext cx="7766936" cy="1096899"/>
          </a:xfrm>
        </p:spPr>
        <p:txBody>
          <a:bodyPr/>
          <a:lstStyle/>
          <a:p>
            <a:pPr algn="ctr"/>
            <a:r>
              <a:rPr lang="CS-CZ" dirty="0">
                <a:latin typeface="Comic Sans MS"/>
              </a:rPr>
              <a:t>Antonín Košíček</a:t>
            </a:r>
          </a:p>
          <a:p>
            <a:pPr algn="ctr"/>
            <a:r>
              <a:rPr lang="CS-CZ" dirty="0">
                <a:latin typeface="Comic Sans MS"/>
              </a:rPr>
              <a:t>Sára </a:t>
            </a:r>
            <a:r>
              <a:rPr lang="CS-CZ" dirty="0" err="1">
                <a:latin typeface="Comic Sans MS"/>
              </a:rPr>
              <a:t>Šobková</a:t>
            </a:r>
            <a:endParaRPr lang="CS-CZ" dirty="0">
              <a:latin typeface="Comic Sans M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141" y="2466975"/>
            <a:ext cx="6798485" cy="36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62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</a:rPr>
              <a:t>Obyvatelstvo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Comic Sans MS"/>
              </a:rPr>
              <a:t>Počet obyvatel: </a:t>
            </a:r>
            <a:r>
              <a:rPr lang="CS-CZ" dirty="0">
                <a:solidFill>
                  <a:srgbClr val="FFFFFF"/>
                </a:solidFill>
                <a:latin typeface="Comic Sans MS"/>
              </a:rPr>
              <a:t>8 579 747</a:t>
            </a:r>
          </a:p>
          <a:p>
            <a:r>
              <a:rPr lang="CS-CZ" dirty="0">
                <a:latin typeface="Comic Sans MS"/>
              </a:rPr>
              <a:t>Náboženství: Křesťané </a:t>
            </a:r>
          </a:p>
          <a:p>
            <a:r>
              <a:rPr lang="CS-CZ" dirty="0">
                <a:latin typeface="Comic Sans MS"/>
              </a:rPr>
              <a:t>Hustota zalidnění: </a:t>
            </a:r>
            <a:r>
              <a:rPr lang="CS-CZ" dirty="0">
                <a:solidFill>
                  <a:srgbClr val="FFFFFF"/>
                </a:solidFill>
                <a:latin typeface="Comic Sans MS"/>
              </a:rPr>
              <a:t>97,9 obyv./km2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532" y="3381375"/>
            <a:ext cx="4402425" cy="31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1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</a:rPr>
              <a:t>Hospodářství a průmysl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Comic Sans MS"/>
              </a:rPr>
              <a:t>Zemědělství:</a:t>
            </a:r>
          </a:p>
          <a:p>
            <a:r>
              <a:rPr lang="CS-CZ" dirty="0">
                <a:latin typeface="Comic Sans MS"/>
              </a:rPr>
              <a:t>Pšenice, </a:t>
            </a:r>
            <a:r>
              <a:rPr lang="CS-CZ" dirty="0" err="1">
                <a:latin typeface="Comic Sans MS"/>
              </a:rPr>
              <a:t>sojá</a:t>
            </a:r>
            <a:r>
              <a:rPr lang="CS-CZ" dirty="0">
                <a:latin typeface="Comic Sans MS"/>
              </a:rPr>
              <a:t>, brambory, vinná réva, ovoce, zelenina....</a:t>
            </a:r>
          </a:p>
          <a:p>
            <a:r>
              <a:rPr lang="CS-CZ" dirty="0">
                <a:latin typeface="Comic Sans MS"/>
              </a:rPr>
              <a:t>Chov dobytka: Koně, drůbež, ovce.....</a:t>
            </a:r>
          </a:p>
          <a:p>
            <a:endParaRPr lang="CS-CZ" dirty="0"/>
          </a:p>
          <a:p>
            <a:r>
              <a:rPr lang="CS-CZ" dirty="0">
                <a:latin typeface="Comic Sans MS"/>
              </a:rPr>
              <a:t>Průmysl:</a:t>
            </a:r>
          </a:p>
          <a:p>
            <a:r>
              <a:rPr lang="CS-CZ" dirty="0">
                <a:latin typeface="Comic Sans MS"/>
              </a:rPr>
              <a:t>Těžba: </a:t>
            </a:r>
            <a:r>
              <a:rPr lang="CS-CZ" dirty="0">
                <a:solidFill>
                  <a:srgbClr val="FFFFFF"/>
                </a:solidFill>
                <a:latin typeface="Comic Sans MS"/>
              </a:rPr>
              <a:t>hnědé uhlí, ropa, zemní plyn.....</a:t>
            </a:r>
          </a:p>
          <a:p>
            <a:r>
              <a:rPr lang="CS-CZ" dirty="0">
                <a:solidFill>
                  <a:srgbClr val="FFFFFF"/>
                </a:solidFill>
                <a:latin typeface="Comic Sans MS"/>
              </a:rPr>
              <a:t>Energetika, Strojírenství</a:t>
            </a:r>
          </a:p>
        </p:txBody>
      </p:sp>
    </p:spTree>
    <p:extLst>
      <p:ext uri="{BB962C8B-B14F-4D97-AF65-F5344CB8AC3E}">
        <p14:creationId xmlns:p14="http://schemas.microsoft.com/office/powerpoint/2010/main" val="379514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0C226"/>
                </a:solidFill>
                <a:latin typeface="Comic Sans MS"/>
              </a:rPr>
              <a:t>Zajímavosti</a:t>
            </a:r>
            <a:endParaRPr lang="CS-CZ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latin typeface="Comic Sans MS"/>
              </a:rPr>
              <a:t>Friedensreich</a:t>
            </a:r>
            <a:r>
              <a:rPr lang="CS-CZ" dirty="0">
                <a:latin typeface="Comic Sans MS"/>
              </a:rPr>
              <a:t> </a:t>
            </a:r>
            <a:r>
              <a:rPr lang="CS-CZ" dirty="0" err="1">
                <a:latin typeface="Comic Sans MS"/>
              </a:rPr>
              <a:t>Hundertwasser</a:t>
            </a:r>
            <a:r>
              <a:rPr lang="CS-CZ" dirty="0">
                <a:latin typeface="Comic Sans MS"/>
              </a:rPr>
              <a:t>  </a:t>
            </a:r>
            <a:endParaRPr lang="cs-CZ" dirty="0">
              <a:latin typeface="Comic Sans MS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latin typeface="Comic Sans MS"/>
              </a:rPr>
              <a:t>A jeho dílo: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  <a:latin typeface="Trebuchet MS"/>
            </a:endParaRP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  <a:latin typeface="Trebuchet MS"/>
            </a:endParaRP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  <a:latin typeface="Trebuchet MS"/>
            </a:endParaRP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  <a:latin typeface="Trebuchet MS"/>
            </a:endParaRP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  <a:latin typeface="Trebuchet MS"/>
            </a:endParaRP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  <a:latin typeface="Trebuchet MS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latin typeface="Comic Sans MS"/>
              </a:rPr>
              <a:t> Marie Terezie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449" y="142875"/>
            <a:ext cx="3971855" cy="25543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3000375"/>
            <a:ext cx="2974196" cy="20754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973" y="3848100"/>
            <a:ext cx="2152297" cy="26805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906" y="4991100"/>
            <a:ext cx="3733257" cy="7651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9430" y="504825"/>
            <a:ext cx="1829540" cy="199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4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3642" y="73342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latin typeface="Comic Sans MS"/>
              </a:rPr>
              <a:t>Irsko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7453" y="1838325"/>
            <a:ext cx="6610350" cy="3884923"/>
          </a:xfrm>
        </p:spPr>
      </p:pic>
    </p:spTree>
    <p:extLst>
      <p:ext uri="{BB962C8B-B14F-4D97-AF65-F5344CB8AC3E}">
        <p14:creationId xmlns:p14="http://schemas.microsoft.com/office/powerpoint/2010/main" val="337137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</a:rPr>
              <a:t>Základní informace</a:t>
            </a:r>
            <a:r>
              <a:rPr lang="CS-CZ" dirty="0"/>
              <a:t>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Comic Sans MS"/>
              </a:rPr>
              <a:t>Hlavní město: Dublin</a:t>
            </a:r>
          </a:p>
          <a:p>
            <a:r>
              <a:rPr lang="CS-CZ" dirty="0">
                <a:solidFill>
                  <a:schemeClr val="tx1"/>
                </a:solidFill>
                <a:latin typeface="Comic Sans MS"/>
              </a:rPr>
              <a:t>Měna: euro </a:t>
            </a:r>
          </a:p>
          <a:p>
            <a:r>
              <a:rPr lang="CS-CZ" dirty="0" err="1">
                <a:solidFill>
                  <a:schemeClr val="tx1"/>
                </a:solidFill>
                <a:latin typeface="Comic Sans MS"/>
              </a:rPr>
              <a:t>Jazyk:irština,angličtina</a:t>
            </a:r>
          </a:p>
          <a:p>
            <a:r>
              <a:rPr lang="CS-CZ" dirty="0">
                <a:solidFill>
                  <a:schemeClr val="tx1"/>
                </a:solidFill>
                <a:latin typeface="Comic Sans MS"/>
              </a:rPr>
              <a:t>Další velká města: </a:t>
            </a:r>
            <a:r>
              <a:rPr lang="CS-CZ" dirty="0" err="1">
                <a:solidFill>
                  <a:schemeClr val="tx1"/>
                </a:solidFill>
                <a:latin typeface="Comic Sans MS"/>
              </a:rPr>
              <a:t>Cork</a:t>
            </a:r>
            <a:r>
              <a:rPr lang="CS-CZ" dirty="0">
                <a:solidFill>
                  <a:schemeClr val="tx1"/>
                </a:solidFill>
                <a:latin typeface="Comic Sans MS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Comic Sans MS"/>
              </a:rPr>
              <a:t>Galway,Limerick</a:t>
            </a:r>
          </a:p>
          <a:p>
            <a:r>
              <a:rPr lang="CS-CZ" dirty="0">
                <a:solidFill>
                  <a:schemeClr val="tx1"/>
                </a:solidFill>
                <a:latin typeface="Comic Sans MS"/>
              </a:rPr>
              <a:t>Rozloha: 70 273 km²</a:t>
            </a:r>
          </a:p>
          <a:p>
            <a:r>
              <a:rPr lang="CS-CZ" dirty="0">
                <a:solidFill>
                  <a:schemeClr val="tx1"/>
                </a:solidFill>
                <a:latin typeface="Comic Sans MS"/>
              </a:rPr>
              <a:t>Státní zařízení: republika </a:t>
            </a:r>
          </a:p>
          <a:p>
            <a:endParaRPr lang="CS-CZ" dirty="0">
              <a:solidFill>
                <a:schemeClr val="tx1"/>
              </a:solidFill>
              <a:latin typeface="Comic Sans MS"/>
            </a:endParaRPr>
          </a:p>
          <a:p>
            <a:endParaRPr lang="CS-CZ" dirty="0">
              <a:solidFill>
                <a:schemeClr val="tx1"/>
              </a:solidFill>
              <a:latin typeface="Comic Sans MS"/>
            </a:endParaRPr>
          </a:p>
          <a:p>
            <a:endParaRPr lang="cs-CZ">
              <a:solidFill>
                <a:schemeClr val="tx1"/>
              </a:solidFill>
              <a:latin typeface="Comic Sans MS"/>
            </a:endParaRPr>
          </a:p>
          <a:p>
            <a:endParaRPr lang="cs-CZ">
              <a:solidFill>
                <a:schemeClr val="tx1"/>
              </a:solidFill>
              <a:latin typeface="Comic Sans MS"/>
            </a:endParaRPr>
          </a:p>
          <a:p>
            <a:endParaRPr lang="cs-CZ">
              <a:solidFill>
                <a:schemeClr val="tx1"/>
              </a:solidFill>
              <a:latin typeface="Comic Sans MS"/>
            </a:endParaRPr>
          </a:p>
        </p:txBody>
      </p:sp>
      <p:pic>
        <p:nvPicPr>
          <p:cNvPr id="4" name="Obrázek 3" descr="Výsledek obrázku pro mapa irsk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5" y="3543300"/>
            <a:ext cx="3784600" cy="3139997"/>
          </a:xfrm>
          <a:prstGeom prst="rect">
            <a:avLst/>
          </a:prstGeom>
        </p:spPr>
      </p:pic>
      <p:pic>
        <p:nvPicPr>
          <p:cNvPr id="5" name="Obrázek 4" descr="Výsledek obrázku pro dublin irsk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425" y="638175"/>
            <a:ext cx="3622488" cy="2424159"/>
          </a:xfrm>
          <a:prstGeom prst="rect">
            <a:avLst/>
          </a:prstGeom>
        </p:spPr>
      </p:pic>
      <p:pic>
        <p:nvPicPr>
          <p:cNvPr id="6" name="Obrázek 5" descr="Výsledek obrázku pro šipka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440000">
            <a:off x="3400425" y="1063625"/>
            <a:ext cx="1462787" cy="152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5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</a:rPr>
              <a:t>Přírodní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Comic Sans MS"/>
              </a:rPr>
              <a:t>Převážně nížinatý povrch</a:t>
            </a:r>
          </a:p>
          <a:p>
            <a:r>
              <a:rPr lang="CS-CZ" dirty="0">
                <a:latin typeface="Comic Sans MS"/>
              </a:rPr>
              <a:t>Řeka: Shannon(386km)</a:t>
            </a:r>
          </a:p>
          <a:p>
            <a:r>
              <a:rPr lang="CS-CZ" dirty="0">
                <a:latin typeface="Comic Sans MS"/>
              </a:rPr>
              <a:t>Většina území pokrývají louky</a:t>
            </a:r>
          </a:p>
          <a:p>
            <a:r>
              <a:rPr lang="CS-CZ" dirty="0">
                <a:latin typeface="Comic Sans MS"/>
              </a:rPr>
              <a:t>Lesy mírného pásu</a:t>
            </a:r>
          </a:p>
          <a:p>
            <a:endParaRPr lang="CS-CZ" dirty="0">
              <a:latin typeface="Comic Sans MS"/>
            </a:endParaRPr>
          </a:p>
          <a:p>
            <a:endParaRPr lang="CS-CZ" dirty="0">
              <a:latin typeface="Comic Sans MS"/>
            </a:endParaRPr>
          </a:p>
        </p:txBody>
      </p:sp>
      <p:pic>
        <p:nvPicPr>
          <p:cNvPr id="4" name="Obrázek 3" descr="Výsledek obrázku pro irsko příro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809625"/>
            <a:ext cx="3953774" cy="2645434"/>
          </a:xfrm>
          <a:prstGeom prst="rect">
            <a:avLst/>
          </a:prstGeom>
        </p:spPr>
      </p:pic>
      <p:pic>
        <p:nvPicPr>
          <p:cNvPr id="5" name="Obrázek 4" descr="Výsledek obrázku pro šipka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960000">
            <a:off x="3632932" y="751641"/>
            <a:ext cx="1765792" cy="1950187"/>
          </a:xfrm>
          <a:prstGeom prst="rect">
            <a:avLst/>
          </a:prstGeom>
        </p:spPr>
      </p:pic>
      <p:pic>
        <p:nvPicPr>
          <p:cNvPr id="6" name="Obrázek 5" descr="Výsledek obrázku pro řeka shann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866" y="3925382"/>
            <a:ext cx="4598123" cy="2586543"/>
          </a:xfrm>
          <a:prstGeom prst="rect">
            <a:avLst/>
          </a:prstGeom>
        </p:spPr>
      </p:pic>
      <p:pic>
        <p:nvPicPr>
          <p:cNvPr id="7" name="Obrázek 6" descr="Výsledek obrázku pro šipka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840000">
            <a:off x="3886200" y="2438400"/>
            <a:ext cx="1540885" cy="170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9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</a:rPr>
              <a:t>Obyvatelstvo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Comic Sans MS"/>
              </a:rPr>
              <a:t>Počet obyvatel:</a:t>
            </a:r>
            <a:r>
              <a:rPr lang="CS-CZ" dirty="0">
                <a:solidFill>
                  <a:schemeClr val="tx1"/>
                </a:solidFill>
                <a:latin typeface="Comic Sans MS"/>
              </a:rPr>
              <a:t>4 588 252</a:t>
            </a:r>
          </a:p>
          <a:p>
            <a:r>
              <a:rPr lang="CS-CZ" dirty="0">
                <a:latin typeface="Comic Sans MS"/>
              </a:rPr>
              <a:t>Náboženství: křesťanství- katolické</a:t>
            </a:r>
          </a:p>
          <a:p>
            <a:r>
              <a:rPr lang="CS-CZ" dirty="0">
                <a:latin typeface="Comic Sans MS"/>
              </a:rPr>
              <a:t>90% obyvatel jsou Irové</a:t>
            </a:r>
          </a:p>
          <a:p>
            <a:endParaRPr lang="CS-CZ" dirty="0">
              <a:latin typeface="Comic Sans MS"/>
            </a:endParaRPr>
          </a:p>
          <a:p>
            <a:endParaRPr lang="CS-CZ" dirty="0">
              <a:latin typeface="Comic Sans MS"/>
            </a:endParaRPr>
          </a:p>
        </p:txBody>
      </p:sp>
      <p:pic>
        <p:nvPicPr>
          <p:cNvPr id="4" name="Obrázek 3" descr="Související 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20000">
            <a:off x="5362575" y="628650"/>
            <a:ext cx="3914342" cy="3697594"/>
          </a:xfrm>
          <a:prstGeom prst="rect">
            <a:avLst/>
          </a:prstGeom>
        </p:spPr>
      </p:pic>
      <p:pic>
        <p:nvPicPr>
          <p:cNvPr id="5" name="Obrázek 4" descr="Související 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1100000" flipV="1">
            <a:off x="895350" y="3733800"/>
            <a:ext cx="4128937" cy="23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2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</a:rPr>
              <a:t>Hospodářství a průmysl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Comic Sans MS"/>
              </a:rPr>
              <a:t>Zemědělství:</a:t>
            </a:r>
            <a:r>
              <a:rPr lang="EN-US" dirty="0" err="1">
                <a:solidFill>
                  <a:schemeClr val="tx1"/>
                </a:solidFill>
                <a:latin typeface="Comic Sans MS"/>
              </a:rPr>
              <a:t>pšenice</a:t>
            </a:r>
            <a:r>
              <a:rPr lang="EN-US" dirty="0">
                <a:solidFill>
                  <a:schemeClr val="tx1"/>
                </a:solidFill>
                <a:latin typeface="Comic Sans M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mic Sans MS"/>
              </a:rPr>
              <a:t>oves</a:t>
            </a:r>
            <a:r>
              <a:rPr lang="EN-US" dirty="0">
                <a:solidFill>
                  <a:schemeClr val="tx1"/>
                </a:solidFill>
                <a:latin typeface="Comic Sans M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mic Sans MS"/>
              </a:rPr>
              <a:t>ječmen</a:t>
            </a:r>
            <a:r>
              <a:rPr lang="EN-US" dirty="0">
                <a:solidFill>
                  <a:schemeClr val="tx1"/>
                </a:solidFill>
                <a:latin typeface="Comic Sans M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mic Sans MS"/>
              </a:rPr>
              <a:t>brambory</a:t>
            </a:r>
            <a:r>
              <a:rPr lang="EN-US" dirty="0">
                <a:solidFill>
                  <a:schemeClr val="tx1"/>
                </a:solidFill>
                <a:latin typeface="Comic Sans M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mic Sans MS"/>
              </a:rPr>
              <a:t>cukrová</a:t>
            </a:r>
            <a:r>
              <a:rPr lang="EN-US" dirty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/>
              </a:rPr>
              <a:t>řepa</a:t>
            </a:r>
          </a:p>
          <a:p>
            <a:r>
              <a:rPr lang="EN-US" dirty="0" err="1">
                <a:latin typeface="Comic Sans MS"/>
              </a:rPr>
              <a:t>Chov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dobytka,ovce,prasata,drůbež</a:t>
            </a:r>
          </a:p>
          <a:p>
            <a:r>
              <a:rPr lang="EN-US" dirty="0" err="1">
                <a:latin typeface="Comic Sans MS"/>
              </a:rPr>
              <a:t>Průmysl</a:t>
            </a:r>
            <a:r>
              <a:rPr lang="EN-US" dirty="0">
                <a:latin typeface="Comic Sans MS"/>
              </a:rPr>
              <a:t>: </a:t>
            </a:r>
            <a:r>
              <a:rPr lang="EN-US" dirty="0" err="1">
                <a:latin typeface="Comic Sans MS"/>
              </a:rPr>
              <a:t>Těžba</a:t>
            </a:r>
            <a:r>
              <a:rPr lang="EN-US" dirty="0">
                <a:latin typeface="Comic Sans MS"/>
              </a:rPr>
              <a:t>- </a:t>
            </a:r>
            <a:r>
              <a:rPr lang="CS-CZ" dirty="0">
                <a:solidFill>
                  <a:schemeClr val="tx1"/>
                </a:solidFill>
                <a:latin typeface="Comic Sans MS"/>
              </a:rPr>
              <a:t>černé uhlí, zemní plyn, zinek, olovo</a:t>
            </a:r>
          </a:p>
          <a:p>
            <a:r>
              <a:rPr lang="CS-CZ" dirty="0">
                <a:solidFill>
                  <a:schemeClr val="tx1"/>
                </a:solidFill>
                <a:latin typeface="Comic Sans MS"/>
              </a:rPr>
              <a:t>Elektrárny: Vodní, tepelné</a:t>
            </a:r>
          </a:p>
          <a:p>
            <a:r>
              <a:rPr lang="CS-CZ" dirty="0">
                <a:solidFill>
                  <a:schemeClr val="tx1"/>
                </a:solidFill>
                <a:latin typeface="Comic Sans MS"/>
              </a:rPr>
              <a:t>Vývoz</a:t>
            </a:r>
            <a:r>
              <a:rPr lang="CS-CZ" b="1" dirty="0">
                <a:solidFill>
                  <a:schemeClr val="tx1"/>
                </a:solidFill>
                <a:latin typeface="Comic Sans MS"/>
              </a:rPr>
              <a:t>:</a:t>
            </a:r>
            <a:r>
              <a:rPr lang="CS-CZ" dirty="0">
                <a:solidFill>
                  <a:schemeClr val="tx1"/>
                </a:solidFill>
                <a:latin typeface="Comic Sans MS"/>
              </a:rPr>
              <a:t> stroje, počítače, chemikálie, léky</a:t>
            </a:r>
          </a:p>
          <a:p>
            <a:r>
              <a:rPr lang="CS-CZ" dirty="0">
                <a:solidFill>
                  <a:schemeClr val="tx1"/>
                </a:solidFill>
                <a:latin typeface="Comic Sans MS"/>
              </a:rPr>
              <a:t>Dovoz</a:t>
            </a:r>
            <a:r>
              <a:rPr lang="CS-CZ" b="1" dirty="0">
                <a:solidFill>
                  <a:schemeClr val="tx1"/>
                </a:solidFill>
                <a:latin typeface="Comic Sans MS"/>
              </a:rPr>
              <a:t>:</a:t>
            </a:r>
            <a:r>
              <a:rPr lang="CS-CZ" dirty="0">
                <a:solidFill>
                  <a:schemeClr val="tx1"/>
                </a:solidFill>
                <a:latin typeface="Comic Sans MS"/>
              </a:rPr>
              <a:t> stroje, chemikálie, ropa, textilní zboží</a:t>
            </a:r>
          </a:p>
        </p:txBody>
      </p:sp>
      <p:pic>
        <p:nvPicPr>
          <p:cNvPr id="4" name="Obrázek 3" descr="Výsledek obrázku pro hospodářství v irsk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6638925" y="2901950"/>
            <a:ext cx="391636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</a:rPr>
              <a:t>Zajímavosti a turistika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  <a:latin typeface="Comic Sans MS"/>
              </a:rPr>
              <a:t>Jízda</a:t>
            </a:r>
            <a:r>
              <a:rPr lang="CS-CZ" b="1" dirty="0">
                <a:solidFill>
                  <a:schemeClr val="tx1"/>
                </a:solidFill>
                <a:latin typeface="Comic Sans MS"/>
              </a:rPr>
              <a:t>: </a:t>
            </a:r>
            <a:r>
              <a:rPr lang="CS-CZ" dirty="0">
                <a:solidFill>
                  <a:schemeClr val="tx1"/>
                </a:solidFill>
                <a:latin typeface="Comic Sans MS"/>
              </a:rPr>
              <a:t>vlevo</a:t>
            </a:r>
          </a:p>
          <a:p>
            <a:r>
              <a:rPr lang="CS-CZ" dirty="0">
                <a:solidFill>
                  <a:schemeClr val="tx1"/>
                </a:solidFill>
                <a:latin typeface="Comic Sans MS"/>
              </a:rPr>
              <a:t>Obyvatelé Dublinu slaví den svatého Patrika až 12 dní dne17.b</a:t>
            </a:r>
            <a:r>
              <a:rPr lang="CS-CZ" dirty="0" err="1">
                <a:solidFill>
                  <a:schemeClr val="tx1"/>
                </a:solidFill>
                <a:latin typeface="Comic Sans MS"/>
              </a:rPr>
              <a:t>řezna</a:t>
            </a:r>
          </a:p>
          <a:p>
            <a:r>
              <a:rPr lang="CS-CZ" dirty="0">
                <a:solidFill>
                  <a:schemeClr val="tx1"/>
                </a:solidFill>
                <a:latin typeface="Comic Sans MS"/>
              </a:rPr>
              <a:t>Nevyskytují se hadi</a:t>
            </a:r>
          </a:p>
          <a:p>
            <a:r>
              <a:rPr lang="CS-CZ" dirty="0">
                <a:solidFill>
                  <a:schemeClr val="tx1"/>
                </a:solidFill>
                <a:latin typeface="Comic Sans MS"/>
              </a:rPr>
              <a:t>Spoustu turistů jezdí na den svatého Patrika</a:t>
            </a:r>
          </a:p>
          <a:p>
            <a:endParaRPr lang="CS-CZ" dirty="0">
              <a:solidFill>
                <a:schemeClr val="tx1"/>
              </a:solidFill>
              <a:latin typeface="Comic Sans MS"/>
            </a:endParaRPr>
          </a:p>
          <a:p>
            <a:endParaRPr lang="CS-CZ" dirty="0">
              <a:solidFill>
                <a:schemeClr val="tx1"/>
              </a:solidFill>
              <a:latin typeface="Comic Sans MS"/>
            </a:endParaRPr>
          </a:p>
        </p:txBody>
      </p:sp>
      <p:pic>
        <p:nvPicPr>
          <p:cNvPr id="7" name="Obrázek 6" descr="Výsledek obrázku pro hospodářství v irsk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3162300"/>
            <a:ext cx="5190404" cy="323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19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omic Sans MS"/>
              </a:rPr>
              <a:t>Německo</a:t>
            </a:r>
          </a:p>
        </p:txBody>
      </p:sp>
      <p:pic>
        <p:nvPicPr>
          <p:cNvPr id="4" name="Zástupný symbol pro obsah 3" descr="Výsledek obrázku pro vlajka německ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3100" y="2257425"/>
            <a:ext cx="6469061" cy="3881437"/>
          </a:xfrm>
        </p:spPr>
      </p:pic>
    </p:spTree>
    <p:extLst>
      <p:ext uri="{BB962C8B-B14F-4D97-AF65-F5344CB8AC3E}">
        <p14:creationId xmlns:p14="http://schemas.microsoft.com/office/powerpoint/2010/main" val="376819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95325"/>
            <a:ext cx="8596668" cy="1320800"/>
          </a:xfrm>
        </p:spPr>
        <p:txBody>
          <a:bodyPr/>
          <a:lstStyle/>
          <a:p>
            <a:r>
              <a:rPr lang="CS-CZ" dirty="0">
                <a:latin typeface="Comic Sans MS"/>
              </a:rPr>
              <a:t>Základní informace</a:t>
            </a:r>
            <a:endParaRPr lang="CS-CZ" dirty="0">
              <a:solidFill>
                <a:srgbClr val="90C226"/>
              </a:solidFill>
              <a:latin typeface="Comic Sans M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u="sng" dirty="0">
                <a:solidFill>
                  <a:srgbClr val="FFFFFF"/>
                </a:solidFill>
                <a:latin typeface="Comic Sans MS"/>
              </a:rPr>
              <a:t>Originální název:</a:t>
            </a:r>
            <a:r>
              <a:rPr lang="CS-CZ" sz="2000" dirty="0">
                <a:solidFill>
                  <a:srgbClr val="FFFFFF"/>
                </a:solidFill>
                <a:latin typeface="Comic Sans MS"/>
              </a:rPr>
              <a:t> United </a:t>
            </a:r>
            <a:r>
              <a:rPr lang="CS-CZ" sz="2000" dirty="0" err="1">
                <a:solidFill>
                  <a:srgbClr val="FFFFFF"/>
                </a:solidFill>
                <a:latin typeface="Comic Sans MS"/>
              </a:rPr>
              <a:t>Kingdom</a:t>
            </a:r>
          </a:p>
          <a:p>
            <a:r>
              <a:rPr lang="CS-CZ" sz="2000" u="sng" dirty="0">
                <a:solidFill>
                  <a:schemeClr val="tx1"/>
                </a:solidFill>
                <a:latin typeface="Comic Sans MS"/>
              </a:rPr>
              <a:t>Hlavní město</a:t>
            </a:r>
            <a:r>
              <a:rPr lang="CS-CZ" sz="2000" dirty="0">
                <a:solidFill>
                  <a:schemeClr val="tx1"/>
                </a:solidFill>
                <a:latin typeface="Comic Sans MS"/>
              </a:rPr>
              <a:t>: Londýn</a:t>
            </a:r>
          </a:p>
          <a:p>
            <a:r>
              <a:rPr lang="CS-CZ" sz="2000" u="sng" dirty="0">
                <a:solidFill>
                  <a:srgbClr val="FFFFFF"/>
                </a:solidFill>
                <a:latin typeface="Comic Sans MS"/>
              </a:rPr>
              <a:t>Státní zřízení</a:t>
            </a:r>
            <a:r>
              <a:rPr lang="CS-CZ" sz="2000" dirty="0">
                <a:solidFill>
                  <a:srgbClr val="FFFFFF"/>
                </a:solidFill>
                <a:latin typeface="Comic Sans MS"/>
              </a:rPr>
              <a:t>: království</a:t>
            </a:r>
            <a:endParaRPr lang="CS-CZ" sz="2000" dirty="0">
              <a:solidFill>
                <a:schemeClr val="tx1"/>
              </a:solidFill>
              <a:latin typeface="Comic Sans MS"/>
            </a:endParaRPr>
          </a:p>
          <a:p>
            <a:r>
              <a:rPr lang="CS-CZ" sz="2000" u="sng" dirty="0">
                <a:solidFill>
                  <a:schemeClr val="tx1"/>
                </a:solidFill>
                <a:latin typeface="Comic Sans MS"/>
              </a:rPr>
              <a:t>Měna:</a:t>
            </a:r>
            <a:r>
              <a:rPr lang="CS-CZ" sz="2000" dirty="0">
                <a:solidFill>
                  <a:schemeClr val="tx1"/>
                </a:solidFill>
                <a:latin typeface="Comic Sans MS"/>
              </a:rPr>
              <a:t> Libra</a:t>
            </a:r>
          </a:p>
          <a:p>
            <a:r>
              <a:rPr lang="CS-CZ" sz="2000" u="sng" dirty="0">
                <a:solidFill>
                  <a:schemeClr val="tx1"/>
                </a:solidFill>
                <a:latin typeface="Comic Sans MS"/>
              </a:rPr>
              <a:t>Rozloha:</a:t>
            </a:r>
            <a:r>
              <a:rPr lang="CS-CZ" sz="2000" dirty="0">
                <a:solidFill>
                  <a:schemeClr val="tx1"/>
                </a:solidFill>
                <a:latin typeface="Comic Sans MS"/>
              </a:rPr>
              <a:t> </a:t>
            </a:r>
            <a:r>
              <a:rPr lang="CS-CZ" sz="2000" dirty="0">
                <a:solidFill>
                  <a:srgbClr val="FFFFFF"/>
                </a:solidFill>
                <a:latin typeface="Comic Sans MS"/>
              </a:rPr>
              <a:t>244 820 km2</a:t>
            </a:r>
          </a:p>
          <a:p>
            <a:r>
              <a:rPr lang="CS-CZ" sz="2000" u="sng" dirty="0">
                <a:solidFill>
                  <a:schemeClr val="tx1"/>
                </a:solidFill>
                <a:latin typeface="Comic Sans MS"/>
              </a:rPr>
              <a:t>Úřední jazyk:</a:t>
            </a:r>
            <a:r>
              <a:rPr lang="CS-CZ" sz="2000" dirty="0">
                <a:solidFill>
                  <a:schemeClr val="tx1"/>
                </a:solidFill>
                <a:latin typeface="Comic Sans MS"/>
              </a:rPr>
              <a:t> Angličtina</a:t>
            </a:r>
          </a:p>
          <a:p>
            <a:pPr marL="0" indent="0">
              <a:buNone/>
            </a:pPr>
            <a:endParaRPr lang="CS-CZ" dirty="0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898" y="3714750"/>
            <a:ext cx="3373396" cy="27985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4468022" y="2283951"/>
            <a:ext cx="1643514" cy="181335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915" y="209550"/>
            <a:ext cx="3551033" cy="29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0C226"/>
                </a:solidFill>
                <a:latin typeface="Comic Sans MS"/>
              </a:rPr>
              <a:t>Základní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Comic Sans MS"/>
              </a:rPr>
              <a:t>Hlavní město: Berlín</a:t>
            </a:r>
          </a:p>
          <a:p>
            <a:r>
              <a:rPr lang="CS-CZ" dirty="0">
                <a:solidFill>
                  <a:srgbClr val="FFFFFF"/>
                </a:solidFill>
                <a:latin typeface="Comic Sans MS"/>
              </a:rPr>
              <a:t>Měna: Euro</a:t>
            </a:r>
          </a:p>
          <a:p>
            <a:r>
              <a:rPr lang="CS-CZ" dirty="0">
                <a:solidFill>
                  <a:srgbClr val="FFFFFF"/>
                </a:solidFill>
                <a:latin typeface="Comic Sans MS"/>
              </a:rPr>
              <a:t>Jazyk: Němčina</a:t>
            </a:r>
          </a:p>
          <a:p>
            <a:r>
              <a:rPr lang="CS-CZ" dirty="0">
                <a:solidFill>
                  <a:schemeClr val="tx1"/>
                </a:solidFill>
                <a:latin typeface="Comic Sans MS"/>
              </a:rPr>
              <a:t>Rozloha</a:t>
            </a:r>
            <a:r>
              <a:rPr lang="CS-CZ" b="1" dirty="0">
                <a:solidFill>
                  <a:schemeClr val="tx1"/>
                </a:solidFill>
                <a:latin typeface="Comic Sans MS"/>
              </a:rPr>
              <a:t>:</a:t>
            </a:r>
            <a:r>
              <a:rPr lang="CS-CZ" dirty="0">
                <a:solidFill>
                  <a:schemeClr val="tx1"/>
                </a:solidFill>
                <a:latin typeface="Comic Sans MS"/>
              </a:rPr>
              <a:t> 357 021 km2</a:t>
            </a:r>
          </a:p>
          <a:p>
            <a:r>
              <a:rPr lang="CS-CZ" dirty="0">
                <a:solidFill>
                  <a:srgbClr val="FFFFFF"/>
                </a:solidFill>
                <a:latin typeface="Comic Sans MS"/>
              </a:rPr>
              <a:t>Státní zřízení: Republika</a:t>
            </a:r>
          </a:p>
          <a:p>
            <a:r>
              <a:rPr lang="CS-CZ" dirty="0">
                <a:solidFill>
                  <a:srgbClr val="FFFFFF"/>
                </a:solidFill>
                <a:latin typeface="Comic Sans MS"/>
              </a:rPr>
              <a:t>Znak: </a:t>
            </a:r>
          </a:p>
          <a:p>
            <a:endParaRPr lang="CS-CZ" dirty="0">
              <a:solidFill>
                <a:srgbClr val="FFFFFF"/>
              </a:solidFill>
              <a:latin typeface="Comic Sans MS"/>
            </a:endParaRPr>
          </a:p>
          <a:p>
            <a:endParaRPr lang="CS-CZ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4" name="Obrázek 3" descr="Výsledek obrázku pro berlí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230" y="396033"/>
            <a:ext cx="4539096" cy="3078438"/>
          </a:xfrm>
          <a:prstGeom prst="rect">
            <a:avLst/>
          </a:prstGeom>
        </p:spPr>
      </p:pic>
      <p:pic>
        <p:nvPicPr>
          <p:cNvPr id="5" name="Obrázek 4" descr="Výsledek obrázku pro šipka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200000">
            <a:off x="3074041" y="808018"/>
            <a:ext cx="1681421" cy="1858598"/>
          </a:xfrm>
          <a:prstGeom prst="rect">
            <a:avLst/>
          </a:prstGeom>
        </p:spPr>
      </p:pic>
      <p:pic>
        <p:nvPicPr>
          <p:cNvPr id="6" name="Obrázek 5" descr="Výsledek obrázku pro znak německ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230" y="3844985"/>
            <a:ext cx="2202873" cy="2743037"/>
          </a:xfrm>
          <a:prstGeom prst="rect">
            <a:avLst/>
          </a:prstGeom>
        </p:spPr>
      </p:pic>
      <p:pic>
        <p:nvPicPr>
          <p:cNvPr id="7" name="Obrázek 6" descr="Výsledek obrázku pro šipka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80000">
            <a:off x="1885950" y="3327400"/>
            <a:ext cx="2710950" cy="27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44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</a:rPr>
              <a:t>Přírodní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latin typeface="Comic Sans MS"/>
              </a:rPr>
              <a:t>Řeka:Dunaj</a:t>
            </a:r>
            <a:r>
              <a:rPr lang="CS-CZ" dirty="0">
                <a:latin typeface="Comic Sans MS"/>
              </a:rPr>
              <a:t> (2 850km)</a:t>
            </a:r>
          </a:p>
          <a:p>
            <a:r>
              <a:rPr lang="CS-CZ" dirty="0">
                <a:solidFill>
                  <a:srgbClr val="FFFFFF"/>
                </a:solidFill>
                <a:latin typeface="Comic Sans MS"/>
              </a:rPr>
              <a:t>Klima: Mírný pás</a:t>
            </a:r>
          </a:p>
          <a:p>
            <a:r>
              <a:rPr lang="CS-CZ" dirty="0">
                <a:solidFill>
                  <a:srgbClr val="FFFFFF"/>
                </a:solidFill>
                <a:latin typeface="Comic Sans MS"/>
              </a:rPr>
              <a:t>Lesy mírného pásu</a:t>
            </a:r>
          </a:p>
          <a:p>
            <a:endParaRPr lang="CS-CZ" dirty="0">
              <a:solidFill>
                <a:srgbClr val="FFFFFF"/>
              </a:solidFill>
              <a:latin typeface="Comic Sans MS"/>
            </a:endParaRPr>
          </a:p>
          <a:p>
            <a:endParaRPr lang="CS-CZ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4" name="Obrázek 3" descr="Související 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645" y="827809"/>
            <a:ext cx="4776355" cy="35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52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</a:rPr>
              <a:t>Obyvatelstvo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Comic Sans MS"/>
              </a:rPr>
              <a:t>Počet obyvatel: 82 329 758</a:t>
            </a:r>
          </a:p>
          <a:p>
            <a:r>
              <a:rPr lang="CS-CZ" dirty="0">
                <a:latin typeface="Comic Sans MS"/>
              </a:rPr>
              <a:t>Délka života mužů a žen je cca 80 let</a:t>
            </a:r>
          </a:p>
          <a:p>
            <a:r>
              <a:rPr lang="CS-CZ" dirty="0">
                <a:latin typeface="Comic Sans MS"/>
              </a:rPr>
              <a:t>Obyvatelé: </a:t>
            </a:r>
            <a:r>
              <a:rPr lang="CS-CZ" dirty="0" err="1">
                <a:latin typeface="Comic Sans MS"/>
              </a:rPr>
              <a:t>Němci,Turci</a:t>
            </a:r>
            <a:r>
              <a:rPr lang="CS-CZ" dirty="0">
                <a:latin typeface="Comic Sans MS"/>
              </a:rPr>
              <a:t> a Italové</a:t>
            </a:r>
          </a:p>
          <a:p>
            <a:endParaRPr lang="CS-CZ" dirty="0">
              <a:latin typeface="Comic Sans MS"/>
            </a:endParaRPr>
          </a:p>
          <a:p>
            <a:endParaRPr lang="CS-CZ" dirty="0">
              <a:latin typeface="Comic Sans MS"/>
            </a:endParaRPr>
          </a:p>
          <a:p>
            <a:endParaRPr lang="CS-CZ" dirty="0">
              <a:latin typeface="Comic Sans MS"/>
            </a:endParaRPr>
          </a:p>
        </p:txBody>
      </p:sp>
      <p:pic>
        <p:nvPicPr>
          <p:cNvPr id="4" name="Obrázek 3" descr="Výsledek obrázku pro německo obyvatelstv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491" y="3456369"/>
            <a:ext cx="5085485" cy="285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18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</a:rPr>
              <a:t>Hospodářství a průmysl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latin typeface="Comic Sans MS"/>
              </a:rPr>
              <a:t>Zemědělství:</a:t>
            </a:r>
            <a:r>
              <a:rPr lang="CS-CZ" dirty="0" err="1">
                <a:solidFill>
                  <a:schemeClr val="tx1"/>
                </a:solidFill>
                <a:latin typeface="Comic Sans MS"/>
              </a:rPr>
              <a:t>pšenice</a:t>
            </a:r>
            <a:r>
              <a:rPr lang="CS-CZ" dirty="0">
                <a:solidFill>
                  <a:schemeClr val="tx1"/>
                </a:solidFill>
                <a:latin typeface="Comic Sans MS"/>
              </a:rPr>
              <a:t>, žito, ječmen, kukuřice, oves, brambory, chmel, cukrová řepa, luštěniny, zelenina, ovoce, hrozny</a:t>
            </a:r>
          </a:p>
          <a:p>
            <a:r>
              <a:rPr lang="CS-CZ" dirty="0">
                <a:latin typeface="Comic Sans MS"/>
              </a:rPr>
              <a:t>Chov dobytka: </a:t>
            </a:r>
            <a:r>
              <a:rPr lang="CS-CZ" dirty="0" err="1">
                <a:latin typeface="Comic Sans MS"/>
              </a:rPr>
              <a:t>ovce,kozy,prasata,drůbež</a:t>
            </a:r>
            <a:r>
              <a:rPr lang="CS-CZ" dirty="0">
                <a:latin typeface="Comic Sans MS"/>
              </a:rPr>
              <a:t> a koně</a:t>
            </a:r>
          </a:p>
          <a:p>
            <a:r>
              <a:rPr lang="CS-CZ" dirty="0" err="1">
                <a:latin typeface="Comic Sans MS"/>
              </a:rPr>
              <a:t>Průmysl:</a:t>
            </a:r>
            <a:r>
              <a:rPr lang="CS-CZ" dirty="0" err="1">
                <a:solidFill>
                  <a:schemeClr val="tx1"/>
                </a:solidFill>
                <a:latin typeface="Comic Sans MS"/>
              </a:rPr>
              <a:t>hnědé</a:t>
            </a:r>
            <a:r>
              <a:rPr lang="CS-CZ" dirty="0">
                <a:solidFill>
                  <a:schemeClr val="tx1"/>
                </a:solidFill>
                <a:latin typeface="Comic Sans MS"/>
              </a:rPr>
              <a:t> uhlí,</a:t>
            </a:r>
            <a:r>
              <a:rPr lang="CS-CZ" b="1" dirty="0">
                <a:solidFill>
                  <a:schemeClr val="tx1"/>
                </a:solidFill>
                <a:latin typeface="Comic Sans MS"/>
              </a:rPr>
              <a:t> </a:t>
            </a:r>
            <a:r>
              <a:rPr lang="CS-CZ" dirty="0">
                <a:solidFill>
                  <a:schemeClr val="tx1"/>
                </a:solidFill>
                <a:latin typeface="Comic Sans MS"/>
              </a:rPr>
              <a:t>černé uhlí, ropa, zemní plyn, železná ruda, olovo, nikl, měď, zinek, cín,  síra, uran,  sůl</a:t>
            </a:r>
          </a:p>
          <a:p>
            <a:r>
              <a:rPr lang="CS-CZ" dirty="0" err="1">
                <a:solidFill>
                  <a:schemeClr val="tx1"/>
                </a:solidFill>
                <a:latin typeface="Comic Sans MS"/>
              </a:rPr>
              <a:t>Elektrárny:Tepelné,jaderné,vodní</a:t>
            </a:r>
          </a:p>
        </p:txBody>
      </p:sp>
      <p:pic>
        <p:nvPicPr>
          <p:cNvPr id="4" name="Obrázek 3" descr="Výsledek obrázku pro německo hospodářstv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64" y="4101532"/>
            <a:ext cx="4600575" cy="26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33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0C226"/>
                </a:solidFill>
                <a:latin typeface="Comic Sans MS"/>
              </a:rPr>
              <a:t>Zajímavosti a turistika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latin typeface="Comic Sans MS"/>
              </a:rPr>
              <a:t>                                                                                                Albert Einstein </a:t>
            </a:r>
            <a:r>
              <a:rPr lang="CS-CZ" dirty="0" err="1">
                <a:latin typeface="Comic Sans MS"/>
              </a:rPr>
              <a:t>Neuschwanstein</a:t>
            </a:r>
            <a:endParaRPr lang="cs-CZ" dirty="0" err="1">
              <a:latin typeface="Comic Sans MS"/>
            </a:endParaRPr>
          </a:p>
          <a:p>
            <a:pPr marL="0" indent="0">
              <a:buNone/>
            </a:pPr>
            <a:r>
              <a:rPr lang="CS-CZ" dirty="0">
                <a:latin typeface="Comic Sans MS"/>
              </a:rPr>
              <a:t>                                              Wolkswagen</a:t>
            </a:r>
          </a:p>
        </p:txBody>
      </p:sp>
      <p:pic>
        <p:nvPicPr>
          <p:cNvPr id="4" name="Obrázek 3" descr="Výsledek obrázku pro wolksv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5" y="4248150"/>
            <a:ext cx="3201988" cy="2268257"/>
          </a:xfrm>
          <a:prstGeom prst="rect">
            <a:avLst/>
          </a:prstGeom>
        </p:spPr>
      </p:pic>
      <p:pic>
        <p:nvPicPr>
          <p:cNvPr id="5" name="Obrázek 4" descr="Výsledek obrázku pro neuschwanstei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" y="4101532"/>
            <a:ext cx="3567979" cy="2227263"/>
          </a:xfrm>
          <a:prstGeom prst="rect">
            <a:avLst/>
          </a:prstGeom>
        </p:spPr>
      </p:pic>
      <p:pic>
        <p:nvPicPr>
          <p:cNvPr id="6" name="Obrázek 5" descr="Výsledek obrázku pro albert einstei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547" y="2475634"/>
            <a:ext cx="3035471" cy="279169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740000">
            <a:off x="5657504" y="2324100"/>
            <a:ext cx="2084717" cy="23003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880000">
            <a:off x="9039225" y="1114425"/>
            <a:ext cx="1703660" cy="188050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75" y="2524125"/>
            <a:ext cx="1665144" cy="183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85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863" y="711057"/>
            <a:ext cx="8596312" cy="53309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Comic Sans MS"/>
              </a:rPr>
              <a:t>ZDROJE: </a:t>
            </a:r>
            <a:r>
              <a:rPr lang="CS-CZ" dirty="0">
                <a:solidFill>
                  <a:schemeClr val="tx1"/>
                </a:solidFill>
                <a:latin typeface="Comic Sans MS"/>
                <a:hlinkClick r:id="rId3"/>
              </a:rPr>
              <a:t>http://www.zemepis.com/</a:t>
            </a:r>
          </a:p>
          <a:p>
            <a:r>
              <a:rPr lang="CS-CZ" dirty="0">
                <a:solidFill>
                  <a:schemeClr val="tx1"/>
                </a:solidFill>
                <a:latin typeface="Comic Sans MS"/>
                <a:hlinkClick r:id="rId4"/>
              </a:rPr>
              <a:t>https://cs.wikipedia.org/wiki/Hlavn%C3%AD_strana</a:t>
            </a:r>
          </a:p>
          <a:p>
            <a:r>
              <a:rPr lang="CS-CZ" dirty="0">
                <a:solidFill>
                  <a:schemeClr val="tx1"/>
                </a:solidFill>
                <a:latin typeface="Comic Sans MS"/>
                <a:hlinkClick r:id="rId5"/>
              </a:rPr>
              <a:t>https://www.google.cz/imghp?hl=cs&amp;tab=wi&amp;ei=tXRAWMvnNcuQsgHP643ICQ&amp;ved=0EKouCBQoAQ</a:t>
            </a:r>
          </a:p>
          <a:p>
            <a:endParaRPr lang="CS-CZ" dirty="0">
              <a:solidFill>
                <a:schemeClr val="tx1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7615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solidFill>
                  <a:srgbClr val="90C226"/>
                </a:solidFill>
                <a:latin typeface="Comic Sans MS"/>
              </a:rPr>
              <a:t>   Přírodní poměry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1189" y="2305050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  <a:latin typeface="Comic Sans MS"/>
                <a:ea typeface="Arial"/>
                <a:cs typeface="Arial"/>
              </a:rPr>
              <a:t>-Celý ostrov obklopuje moře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  <a:latin typeface="Comic Sans MS"/>
              </a:rPr>
              <a:t>-Lesy mírného pásu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  <a:latin typeface="Comic Sans MS"/>
              </a:rPr>
              <a:t>-Nejvýznamnější řeka je Temže ale největší řeka je Sever, 10% tvoří Les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316" y="85725"/>
            <a:ext cx="4009674" cy="24801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175" y="1573032"/>
            <a:ext cx="1829540" cy="199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8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0C226"/>
                </a:solidFill>
                <a:latin typeface="Trebuchet MS"/>
              </a:rPr>
              <a:t>    </a:t>
            </a:r>
            <a:r>
              <a:rPr lang="CS-CZ" dirty="0">
                <a:solidFill>
                  <a:srgbClr val="90C226"/>
                </a:solidFill>
                <a:latin typeface="Comic Sans MS"/>
              </a:rPr>
              <a:t>Obyvatelstvo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0716" y="2114550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latin typeface="Comic Sans MS"/>
              </a:rPr>
              <a:t>Počet Obyvatel: 65 110 000 </a:t>
            </a:r>
            <a:endParaRPr lang="CS-CZ" sz="2000" dirty="0">
              <a:solidFill>
                <a:srgbClr val="FFFFFF"/>
              </a:solidFill>
              <a:latin typeface="Comic Sans MS"/>
            </a:endParaRPr>
          </a:p>
          <a:p>
            <a:r>
              <a:rPr lang="CS-CZ" sz="2000" dirty="0">
                <a:solidFill>
                  <a:srgbClr val="FFFFFF"/>
                </a:solidFill>
                <a:latin typeface="Comic Sans MS"/>
              </a:rPr>
              <a:t>Náboženství: nejvíce rozšířené je Křesťanství skoro 32 mil.</a:t>
            </a:r>
          </a:p>
          <a:p>
            <a:r>
              <a:rPr lang="CS-CZ" sz="2000" dirty="0">
                <a:solidFill>
                  <a:srgbClr val="FFFFFF"/>
                </a:solidFill>
                <a:latin typeface="Comic Sans MS"/>
              </a:rPr>
              <a:t>Hustota zalidnění: 249,6 obyv./km2</a:t>
            </a:r>
            <a:r>
              <a:rPr lang="CS-CZ" dirty="0">
                <a:solidFill>
                  <a:srgbClr val="FFFFFF"/>
                </a:solidFill>
                <a:latin typeface="Comic Sans MS"/>
              </a:rPr>
              <a:t> </a:t>
            </a:r>
          </a:p>
          <a:p>
            <a:endParaRPr lang="CS-CZ" dirty="0">
              <a:solidFill>
                <a:srgbClr val="FFFFFF"/>
              </a:solidFill>
              <a:latin typeface="Trebuchet MS"/>
            </a:endParaRPr>
          </a:p>
          <a:p>
            <a:endParaRPr lang="CS-CZ" dirty="0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827" y="3590925"/>
            <a:ext cx="5273127" cy="29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6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</a:rPr>
              <a:t>Hospodářství a průmys</a:t>
            </a:r>
            <a:r>
              <a:rPr lang="CS-CZ" dirty="0"/>
              <a:t>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Comic Sans MS"/>
              </a:rPr>
              <a:t>Zemědělství:</a:t>
            </a:r>
          </a:p>
          <a:p>
            <a:r>
              <a:rPr lang="CS-CZ" dirty="0">
                <a:solidFill>
                  <a:srgbClr val="FFFFFF"/>
                </a:solidFill>
                <a:latin typeface="Comic Sans MS"/>
              </a:rPr>
              <a:t>Pšenice, ječmen, brambory, cukrová řepa, luštěniny...</a:t>
            </a:r>
          </a:p>
          <a:p>
            <a:r>
              <a:rPr lang="CS-CZ" dirty="0">
                <a:solidFill>
                  <a:srgbClr val="FFFFFF"/>
                </a:solidFill>
                <a:latin typeface="Comic Sans MS"/>
              </a:rPr>
              <a:t>Chov dobytka: ovce, kozy, koně, prasata, drůbež...</a:t>
            </a:r>
          </a:p>
          <a:p>
            <a:endParaRPr lang="CS-CZ" dirty="0">
              <a:solidFill>
                <a:srgbClr val="FFFFFF"/>
              </a:solidFill>
              <a:latin typeface="Trebuchet MS"/>
            </a:endParaRPr>
          </a:p>
          <a:p>
            <a:r>
              <a:rPr lang="CS-CZ" dirty="0">
                <a:solidFill>
                  <a:srgbClr val="FFFFFF"/>
                </a:solidFill>
                <a:latin typeface="Comic Sans MS"/>
              </a:rPr>
              <a:t>Průmysl:</a:t>
            </a:r>
          </a:p>
          <a:p>
            <a:r>
              <a:rPr lang="CS-CZ" dirty="0">
                <a:solidFill>
                  <a:srgbClr val="FFFFFF"/>
                </a:solidFill>
                <a:latin typeface="Comic Sans MS"/>
              </a:rPr>
              <a:t>Těžba: černé uhlí, ropa, zemní plyn, želená ruda, olovo, cín...</a:t>
            </a:r>
          </a:p>
          <a:p>
            <a:r>
              <a:rPr lang="CS-CZ" dirty="0">
                <a:solidFill>
                  <a:srgbClr val="FFFFFF"/>
                </a:solidFill>
                <a:latin typeface="Comic Sans MS"/>
              </a:rPr>
              <a:t>Energetika, strojírenství</a:t>
            </a:r>
          </a:p>
          <a:p>
            <a:endParaRPr lang="CS-CZ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86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</a:rPr>
              <a:t>Zajímavosti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Comic Sans MS"/>
              </a:rPr>
              <a:t>Big Ben = hodiny</a:t>
            </a:r>
          </a:p>
          <a:p>
            <a:r>
              <a:rPr lang="CS-CZ" dirty="0">
                <a:latin typeface="Comic Sans MS"/>
              </a:rPr>
              <a:t>London </a:t>
            </a:r>
            <a:r>
              <a:rPr lang="CS-CZ" dirty="0" err="1">
                <a:latin typeface="Comic Sans MS"/>
              </a:rPr>
              <a:t>eye</a:t>
            </a:r>
            <a:r>
              <a:rPr lang="CS-CZ" dirty="0">
                <a:latin typeface="Comic Sans MS"/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  <a:latin typeface="Comic Sans MS"/>
              </a:rPr>
              <a:t>Jezdí se vlevo!!</a:t>
            </a:r>
          </a:p>
          <a:p>
            <a:r>
              <a:rPr lang="CS-CZ" dirty="0">
                <a:solidFill>
                  <a:schemeClr val="tx1"/>
                </a:solidFill>
                <a:latin typeface="Comic Sans MS"/>
              </a:rPr>
              <a:t>čaj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590" y="1714500"/>
            <a:ext cx="4115182" cy="7642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673" y="104775"/>
            <a:ext cx="1977818" cy="26409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065" y="2623185"/>
            <a:ext cx="1232997" cy="10155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841" y="3782695"/>
            <a:ext cx="3276428" cy="18393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570" y="3884930"/>
            <a:ext cx="3775728" cy="25212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903" y="3097751"/>
            <a:ext cx="621286" cy="68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4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omic Sans MS"/>
              </a:rPr>
              <a:t>Rakousko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1614" y="1930563"/>
            <a:ext cx="5951870" cy="3960786"/>
          </a:xfrm>
        </p:spPr>
      </p:pic>
    </p:spTree>
    <p:extLst>
      <p:ext uri="{BB962C8B-B14F-4D97-AF65-F5344CB8AC3E}">
        <p14:creationId xmlns:p14="http://schemas.microsoft.com/office/powerpoint/2010/main" val="147859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</a:rPr>
              <a:t>Základní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09769" y="1857375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Comic Sans MS"/>
              </a:rPr>
              <a:t>Hlavní město: Vídeň (</a:t>
            </a:r>
            <a:r>
              <a:rPr lang="CS-CZ" dirty="0" err="1">
                <a:latin typeface="Comic Sans MS"/>
              </a:rPr>
              <a:t>Wien</a:t>
            </a:r>
            <a:r>
              <a:rPr lang="CS-CZ" dirty="0">
                <a:latin typeface="Comic Sans MS"/>
              </a:rPr>
              <a:t>)</a:t>
            </a:r>
          </a:p>
          <a:p>
            <a:r>
              <a:rPr lang="CS-CZ" dirty="0">
                <a:latin typeface="Comic Sans MS"/>
              </a:rPr>
              <a:t>Měna: Euro</a:t>
            </a:r>
          </a:p>
          <a:p>
            <a:r>
              <a:rPr lang="CS-CZ" dirty="0">
                <a:latin typeface="Comic Sans MS"/>
              </a:rPr>
              <a:t>Státní zřízení: Republika</a:t>
            </a:r>
          </a:p>
          <a:p>
            <a:r>
              <a:rPr lang="CS-CZ" dirty="0">
                <a:latin typeface="Comic Sans MS"/>
              </a:rPr>
              <a:t>Úřední jazyk: Němčina</a:t>
            </a:r>
          </a:p>
          <a:p>
            <a:r>
              <a:rPr lang="CS-CZ" dirty="0">
                <a:latin typeface="Comic Sans MS"/>
              </a:rPr>
              <a:t>Rozloha: </a:t>
            </a:r>
            <a:r>
              <a:rPr lang="CS-CZ" dirty="0">
                <a:solidFill>
                  <a:srgbClr val="FFFFFF"/>
                </a:solidFill>
                <a:latin typeface="Comic Sans MS"/>
              </a:rPr>
              <a:t>83 858 km2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509" y="171450"/>
            <a:ext cx="3159884" cy="31600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029" y="3248025"/>
            <a:ext cx="3795742" cy="237179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20000">
            <a:off x="4448968" y="1590675"/>
            <a:ext cx="1643514" cy="181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4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</a:rPr>
              <a:t>Přírodní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Comic Sans MS"/>
              </a:rPr>
              <a:t>Je to Hornatá země. Přibližně 60%</a:t>
            </a:r>
          </a:p>
          <a:p>
            <a:r>
              <a:rPr lang="CS-CZ" dirty="0">
                <a:latin typeface="Comic Sans MS"/>
              </a:rPr>
              <a:t>Mírný pás</a:t>
            </a:r>
          </a:p>
          <a:p>
            <a:r>
              <a:rPr lang="CS-CZ" dirty="0">
                <a:solidFill>
                  <a:srgbClr val="FFFFFF"/>
                </a:solidFill>
                <a:latin typeface="Comic Sans MS"/>
              </a:rPr>
              <a:t>Nejdelší řeka - Dunaj (2 850 km)</a:t>
            </a:r>
          </a:p>
          <a:p>
            <a:r>
              <a:rPr lang="CS-CZ" dirty="0">
                <a:solidFill>
                  <a:srgbClr val="FFFFFF"/>
                </a:solidFill>
                <a:latin typeface="Comic Sans MS"/>
              </a:rPr>
              <a:t>Lesy mírného pásu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424" y="3800475"/>
            <a:ext cx="5517457" cy="28670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4782403" y="2665730"/>
            <a:ext cx="1643514" cy="181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2694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Širokoúhlá obrazovka</PresentationFormat>
  <Paragraphs>0</Paragraphs>
  <Slides>25</Slides>
  <Notes>25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Fazeta</vt:lpstr>
      <vt:lpstr>Velká Británie</vt:lpstr>
      <vt:lpstr>Základní informace</vt:lpstr>
      <vt:lpstr>   Přírodní poměry</vt:lpstr>
      <vt:lpstr>    Obyvatelstvo</vt:lpstr>
      <vt:lpstr>Hospodářství a průmysl</vt:lpstr>
      <vt:lpstr>Zajímavosti</vt:lpstr>
      <vt:lpstr>Rakousko</vt:lpstr>
      <vt:lpstr>Základní informace</vt:lpstr>
      <vt:lpstr>Přírodní podmínky</vt:lpstr>
      <vt:lpstr>Obyvatelstvo</vt:lpstr>
      <vt:lpstr>Hospodářství a průmysl</vt:lpstr>
      <vt:lpstr>Zajímavosti</vt:lpstr>
      <vt:lpstr>Irsko</vt:lpstr>
      <vt:lpstr>Základní informace </vt:lpstr>
      <vt:lpstr>Přírodní podmínky</vt:lpstr>
      <vt:lpstr>Obyvatelstvo</vt:lpstr>
      <vt:lpstr>Hospodářství a průmysl</vt:lpstr>
      <vt:lpstr>Zajímavosti a turistika</vt:lpstr>
      <vt:lpstr>Německo</vt:lpstr>
      <vt:lpstr>Základní informace</vt:lpstr>
      <vt:lpstr>Přírodní podmínky</vt:lpstr>
      <vt:lpstr>Obyvatelstvo</vt:lpstr>
      <vt:lpstr>Hospodářství a průmysl</vt:lpstr>
      <vt:lpstr>Zajímavosti a turistika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Barborik</dc:creator>
  <cp:lastModifiedBy>Petr Barborik</cp:lastModifiedBy>
  <cp:revision>9</cp:revision>
  <dcterms:created xsi:type="dcterms:W3CDTF">2013-07-31T14:12:32Z</dcterms:created>
  <dcterms:modified xsi:type="dcterms:W3CDTF">2016-12-01T19:13:22Z</dcterms:modified>
</cp:coreProperties>
</file>