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8"/>
    <p:penClr>
      <a:srgbClr val="FF0000"/>
    </p:penClr>
  </p:showPr>
  <p:clrMru>
    <a:srgbClr val="E30D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683659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6367574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88270087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5874144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1162938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3234451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4660224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93181749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80455853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347710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58367895"/>
      </p:ext>
    </p:extLst>
  </p:cSld>
  <p:clrMapOvr>
    <a:masterClrMapping/>
  </p:clrMapOvr>
  <p:transition spd="med" advClick="0" advTm="19000">
    <p:circle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693C3-F169-4E92-BE79-4DB0C522C040}" type="datetimeFigureOut">
              <a:rPr lang="cs-CZ" smtClean="0"/>
              <a:pPr/>
              <a:t>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C920-1E9E-49C8-AC5A-0986DA036D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558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9000">
    <p:circle/>
    <p:sndAc>
      <p:stSnd>
        <p:snd r:embed="rId13" name="camera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Litva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cs.wikipedia.org/wiki/Estonsko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edvabnastezka.cz/zeme/evropa/lotyssko/hlavni-zajimavosti/" TargetMode="External"/><Relationship Id="rId5" Type="http://schemas.openxmlformats.org/officeDocument/2006/relationships/hyperlink" Target="http://www.mundo.cz/litva/zajimavosti" TargetMode="External"/><Relationship Id="rId4" Type="http://schemas.openxmlformats.org/officeDocument/2006/relationships/hyperlink" Target="http://www.hedvabnastezka.cz/zeme/evropa/estonsko/hlavni-zajimavosti-estonska/" TargetMode="External"/><Relationship Id="rId9" Type="http://schemas.openxmlformats.org/officeDocument/2006/relationships/hyperlink" Target="https://cs.wikipedia.org/wiki/Loty%C5%A1s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Pobaltské státy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143040" y="1000108"/>
            <a:ext cx="6400800" cy="1752600"/>
          </a:xfrm>
        </p:spPr>
        <p:txBody>
          <a:bodyPr>
            <a:norm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Arial Black" pitchFamily="34" charset="0"/>
              </a:rPr>
              <a:t>Tom </a:t>
            </a:r>
            <a:r>
              <a:rPr lang="cs-CZ" sz="1400" dirty="0" err="1" smtClean="0">
                <a:solidFill>
                  <a:schemeClr val="tx1"/>
                </a:solidFill>
                <a:latin typeface="Arial Black" pitchFamily="34" charset="0"/>
              </a:rPr>
              <a:t>Obelcz</a:t>
            </a:r>
            <a:endParaRPr lang="cs-CZ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Lotyšsko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</a:rPr>
              <a:t>      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Lotyšsko je prostřední ze tří pobaltských zemí na jihovýchodním pobřeží Baltského moře a jeho Rižského zálivu.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Počet obyvatel:1 997 500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Hlavní město:Riga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Jazyk:lotyština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Rozloha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: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64 589 km²</a:t>
            </a:r>
            <a:endParaRPr lang="cs-CZ" sz="2000" dirty="0" smtClean="0">
              <a:solidFill>
                <a:srgbClr val="00B0F0"/>
              </a:solidFill>
              <a:latin typeface="Arial Black" pitchFamily="34" charset="0"/>
              <a:sym typeface="Wingdings" pitchFamily="2" charset="2"/>
            </a:endParaRP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      Povrch: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 rovinatý, nížiny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      náboženství: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protestanti (hlavně)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Státní zřízení:parlamentní republika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Lotyšsko jako bývalá svazová republika obnovila svou nezávislost 21. srpna1991. Je členem Evropské 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unie</a:t>
            </a:r>
          </a:p>
          <a:p>
            <a:pPr>
              <a:buNone/>
            </a:pP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     </a:t>
            </a:r>
            <a:r>
              <a:rPr lang="cs-CZ" sz="2000" dirty="0" err="1" smtClean="0">
                <a:solidFill>
                  <a:srgbClr val="00B0F0"/>
                </a:solidFill>
                <a:latin typeface="Arial Black" pitchFamily="34" charset="0"/>
              </a:rPr>
              <a:t>Salacgríva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je největším centrem cestovního ruchu na pobřeží Baltského 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moře 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ležícím po levé straně lotyšské části dálkové silnice Via </a:t>
            </a:r>
            <a:r>
              <a:rPr lang="cs-CZ" sz="2000" dirty="0" err="1" smtClean="0">
                <a:solidFill>
                  <a:srgbClr val="00B0F0"/>
                </a:solidFill>
                <a:latin typeface="Arial Black" pitchFamily="34" charset="0"/>
              </a:rPr>
              <a:t>Baltica</a:t>
            </a:r>
            <a:r>
              <a:rPr lang="cs-CZ" sz="2000" dirty="0" smtClean="0">
                <a:solidFill>
                  <a:srgbClr val="00B0F0"/>
                </a:solidFill>
                <a:latin typeface="Arial Black" pitchFamily="34" charset="0"/>
              </a:rPr>
              <a:t>  Je rybářským a hospodářským centrem oblasti. </a:t>
            </a:r>
            <a:endParaRPr lang="cs-CZ" sz="20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4" name="Obrázek 3" descr="depositphotos_3747694-Latvia-coat-of-arm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071678"/>
            <a:ext cx="2716791" cy="2214578"/>
          </a:xfrm>
          <a:prstGeom prst="rect">
            <a:avLst/>
          </a:prstGeom>
        </p:spPr>
      </p:pic>
    </p:spTree>
  </p:cSld>
  <p:clrMapOvr>
    <a:masterClrMapping/>
  </p:clrMapOvr>
  <p:transition spd="med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Přírodní podmínky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 numCol="2"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Povrch je většinou rovinatý, nížinný.</a:t>
            </a:r>
          </a:p>
          <a:p>
            <a:pPr>
              <a:buFont typeface="Wingdings" pitchFamily="2" charset="2"/>
              <a:buChar char="ü"/>
            </a:pP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Vodstvo:V Lotyšsku jsou největšími řekami jsou </a:t>
            </a:r>
            <a:r>
              <a:rPr lang="cs-CZ" sz="1800" dirty="0" err="1" smtClean="0">
                <a:solidFill>
                  <a:schemeClr val="bg2"/>
                </a:solidFill>
                <a:latin typeface="Arial Black" pitchFamily="34" charset="0"/>
              </a:rPr>
              <a:t>Daugava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, </a:t>
            </a:r>
            <a:r>
              <a:rPr lang="cs-CZ" sz="1800" dirty="0" err="1" smtClean="0">
                <a:solidFill>
                  <a:schemeClr val="bg2"/>
                </a:solidFill>
                <a:latin typeface="Arial Black" pitchFamily="34" charset="0"/>
              </a:rPr>
              <a:t>Venta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 a </a:t>
            </a:r>
            <a:r>
              <a:rPr lang="cs-CZ" sz="1800" dirty="0" err="1" smtClean="0">
                <a:solidFill>
                  <a:schemeClr val="bg2"/>
                </a:solidFill>
                <a:latin typeface="Arial Black" pitchFamily="34" charset="0"/>
              </a:rPr>
              <a:t>Gauja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, mnoho jezer, </a:t>
            </a:r>
            <a:r>
              <a:rPr lang="cs-CZ" sz="1800" dirty="0" err="1" smtClean="0">
                <a:solidFill>
                  <a:schemeClr val="bg2"/>
                </a:solidFill>
                <a:latin typeface="Arial Black" pitchFamily="34" charset="0"/>
              </a:rPr>
              <a:t>Lubanas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 a </a:t>
            </a:r>
            <a:r>
              <a:rPr lang="cs-CZ" sz="1800" dirty="0" err="1" smtClean="0">
                <a:solidFill>
                  <a:schemeClr val="bg2"/>
                </a:solidFill>
                <a:latin typeface="Arial Black" pitchFamily="34" charset="0"/>
              </a:rPr>
              <a:t>Rāznas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 </a:t>
            </a:r>
          </a:p>
          <a:p>
            <a:pPr>
              <a:buFont typeface="Wingdings" pitchFamily="2" charset="2"/>
              <a:buChar char="ü"/>
            </a:pP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Podnebím Lotyšska patří do chladnějšího mírného pásu</a:t>
            </a:r>
          </a:p>
          <a:p>
            <a:pPr>
              <a:buFont typeface="Wingdings" pitchFamily="2" charset="2"/>
              <a:buChar char="ü"/>
            </a:pP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Hospodářství: zemědělství převládá živočišná produkce. Chov skotu a prasat. Pěstuje se zde ječmen, žito, brambory, cukrová řepa a zelenina. Loví se zde zejména sledi a šproty. Produkce masa, mléčných výrobků a rybích výrobků jako jsou sardinky nebo rybí moučka.</a:t>
            </a:r>
          </a:p>
          <a:p>
            <a:pPr>
              <a:buFont typeface="Wingdings" pitchFamily="2" charset="2"/>
              <a:buChar char="ü"/>
            </a:pP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Průmysl:Hlavní průmysl: strojírenství, elektrotechnika, dřevozpracující průmysl, papírenský, chemický, potravinářský, textilní a průmysl </a:t>
            </a:r>
            <a:r>
              <a:rPr lang="cs-CZ" sz="1800" dirty="0" smtClean="0">
                <a:solidFill>
                  <a:schemeClr val="bg2"/>
                </a:solidFill>
                <a:latin typeface="Arial Black" pitchFamily="34" charset="0"/>
              </a:rPr>
              <a:t>stavebních </a:t>
            </a:r>
            <a:r>
              <a:rPr lang="cs-CZ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hmot</a:t>
            </a:r>
          </a:p>
          <a:p>
            <a:pPr>
              <a:buNone/>
            </a:pPr>
            <a:r>
              <a:rPr lang="cs-CZ" sz="1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      </a:t>
            </a:r>
            <a:endParaRPr lang="cs-CZ" sz="1800" dirty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Litva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000" dirty="0" smtClean="0">
                <a:latin typeface="Arial Black" pitchFamily="34" charset="0"/>
              </a:rPr>
              <a:t> oficiálně Litevská republika, je nejjižnější a největší ze tří pobaltských zemí na jihovýchodním pobřeží Baltského moře.</a:t>
            </a:r>
          </a:p>
          <a:p>
            <a:r>
              <a:rPr lang="cs-CZ" sz="2000" dirty="0" smtClean="0">
                <a:latin typeface="Arial Black" pitchFamily="34" charset="0"/>
              </a:rPr>
              <a:t> V únoru 2012 žilo v zemi 3,2 milionu obyvatel. V důsledku emigrace za prací do zemí EU však do července 2016 poklesl počet obyvatel na 2,87 milionu</a:t>
            </a:r>
          </a:p>
          <a:p>
            <a:r>
              <a:rPr lang="cs-CZ" sz="2000" dirty="0" smtClean="0">
                <a:latin typeface="Arial Black" pitchFamily="34" charset="0"/>
              </a:rPr>
              <a:t>Hlavním městem je Vilnius</a:t>
            </a:r>
          </a:p>
          <a:p>
            <a:r>
              <a:rPr lang="cs-CZ" sz="2000" dirty="0" smtClean="0">
                <a:latin typeface="Arial Black" pitchFamily="34" charset="0"/>
              </a:rPr>
              <a:t>Oficiálním jazykem je litevština</a:t>
            </a:r>
          </a:p>
          <a:p>
            <a:r>
              <a:rPr lang="cs-CZ" sz="2000" dirty="0" smtClean="0">
                <a:latin typeface="Arial Black" pitchFamily="34" charset="0"/>
              </a:rPr>
              <a:t>Litva jako první svazová republika obnovila svou nezávislost 11. března 1990, rok před rozpadem Sovětského svazu. Je členem Evropské unie.</a:t>
            </a:r>
          </a:p>
          <a:p>
            <a:r>
              <a:rPr lang="cs-CZ" sz="2000" dirty="0" smtClean="0">
                <a:latin typeface="Arial Black" pitchFamily="34" charset="0"/>
              </a:rPr>
              <a:t>Rozloha:65 200 km² </a:t>
            </a:r>
          </a:p>
          <a:p>
            <a:r>
              <a:rPr lang="cs-CZ" sz="2000" dirty="0" smtClean="0">
                <a:latin typeface="Arial Black" pitchFamily="34" charset="0"/>
              </a:rPr>
              <a:t>Počet obyvatel:cca. 3 195 702</a:t>
            </a:r>
          </a:p>
          <a:p>
            <a:r>
              <a:rPr lang="cs-CZ" sz="2000" dirty="0" smtClean="0">
                <a:latin typeface="Arial Black" pitchFamily="34" charset="0"/>
              </a:rPr>
              <a:t>Náboženství:katolíci,pravoslavní</a:t>
            </a:r>
          </a:p>
          <a:p>
            <a:r>
              <a:rPr lang="cs-CZ" sz="2000" dirty="0" smtClean="0">
                <a:latin typeface="Arial Black" pitchFamily="34" charset="0"/>
              </a:rPr>
              <a:t>Státní zřízení:parlamentní </a:t>
            </a:r>
            <a:r>
              <a:rPr lang="cs-CZ" sz="2000" dirty="0" smtClean="0">
                <a:latin typeface="Arial Black" pitchFamily="34" charset="0"/>
              </a:rPr>
              <a:t>republika</a:t>
            </a:r>
          </a:p>
          <a:p>
            <a:r>
              <a:rPr lang="cs-CZ" sz="2000" dirty="0" smtClean="0">
                <a:latin typeface="Arial Black" pitchFamily="34" charset="0"/>
              </a:rPr>
              <a:t>Je správním městem stejnojmenného regionu, ve kterém se nachází více než 220 jezer. A protože leží pouze 60 km severně od Vilniusu, je letním resortem pro hodně jeho obyvatel</a:t>
            </a:r>
            <a:r>
              <a:rPr lang="cs-CZ" sz="2000" dirty="0" smtClean="0">
                <a:latin typeface="Arial Black" pitchFamily="34" charset="0"/>
              </a:rPr>
              <a:t>.</a:t>
            </a:r>
          </a:p>
          <a:p>
            <a:r>
              <a:rPr lang="cs-CZ" sz="2000" dirty="0" smtClean="0">
                <a:latin typeface="Arial Black" pitchFamily="34" charset="0"/>
              </a:rPr>
              <a:t>Národní park se rozprostírá v severozápadní části Litvy kolem jezera </a:t>
            </a:r>
            <a:r>
              <a:rPr lang="cs-CZ" sz="2000" dirty="0" err="1" smtClean="0">
                <a:latin typeface="Arial Black" pitchFamily="34" charset="0"/>
              </a:rPr>
              <a:t>Plateliai</a:t>
            </a:r>
            <a:r>
              <a:rPr lang="cs-CZ" sz="2000" dirty="0" smtClean="0">
                <a:latin typeface="Arial Black" pitchFamily="34" charset="0"/>
              </a:rPr>
              <a:t> se sedmi ostrůvky a je tvořen jedinečným ekosystémem hustých lesů, mokřadů a bažinatých luk.</a:t>
            </a:r>
            <a:endParaRPr lang="cs-CZ" sz="2000" dirty="0" smtClean="0">
              <a:latin typeface="Arial Black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Algerian" pitchFamily="82" charset="0"/>
              </a:rPr>
              <a:t>Přírodní podmínky průmysl a zemědělství Litvy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800" dirty="0" smtClean="0">
                <a:latin typeface="Arial Black" pitchFamily="34" charset="0"/>
              </a:rPr>
              <a:t>   Povrch </a:t>
            </a:r>
            <a:r>
              <a:rPr lang="cs-CZ" sz="1800" dirty="0" smtClean="0">
                <a:latin typeface="Arial Black" pitchFamily="34" charset="0"/>
              </a:rPr>
              <a:t>státu je vesměs rovinatý a nížinný</a:t>
            </a:r>
          </a:p>
          <a:p>
            <a:r>
              <a:rPr lang="cs-CZ" sz="1800" dirty="0" smtClean="0">
                <a:latin typeface="Arial Black" pitchFamily="34" charset="0"/>
              </a:rPr>
              <a:t>Střed země vyplňuje Litevská nížina</a:t>
            </a:r>
          </a:p>
          <a:p>
            <a:r>
              <a:rPr lang="cs-CZ" sz="1800" dirty="0" smtClean="0">
                <a:latin typeface="Arial Black" pitchFamily="34" charset="0"/>
              </a:rPr>
              <a:t>Kdysi byla Litva velmi zalesněná, dnes lesy tvoří pouze 30 % celkové rozlohy.V lese nejčastěji roste borovice, smrk a bříza</a:t>
            </a:r>
          </a:p>
          <a:p>
            <a:r>
              <a:rPr lang="cs-CZ" sz="1800" dirty="0" smtClean="0">
                <a:latin typeface="Arial Black" pitchFamily="34" charset="0"/>
              </a:rPr>
              <a:t>Nejvýznamnější litevskou řekou je </a:t>
            </a:r>
            <a:r>
              <a:rPr lang="cs-CZ" sz="1800" dirty="0" err="1" smtClean="0">
                <a:latin typeface="Arial Black" pitchFamily="34" charset="0"/>
              </a:rPr>
              <a:t>Němen</a:t>
            </a:r>
            <a:endParaRPr lang="cs-CZ" sz="1800" dirty="0" smtClean="0">
              <a:latin typeface="Arial Black" pitchFamily="34" charset="0"/>
            </a:endParaRPr>
          </a:p>
          <a:p>
            <a:r>
              <a:rPr lang="cs-CZ" sz="1800" dirty="0" smtClean="0">
                <a:latin typeface="Arial Black" pitchFamily="34" charset="0"/>
              </a:rPr>
              <a:t>V lidové tradici se označuje jako „otec litevských řek“. Za „matku litevských řek“ se pokládá druhá největší řeka Litvy - </a:t>
            </a:r>
            <a:r>
              <a:rPr lang="cs-CZ" sz="1800" dirty="0" smtClean="0">
                <a:latin typeface="Arial Black" pitchFamily="34" charset="0"/>
              </a:rPr>
              <a:t>Neris</a:t>
            </a:r>
            <a:r>
              <a:rPr lang="cs-CZ" sz="1800" dirty="0" smtClean="0">
                <a:latin typeface="Arial Black" pitchFamily="34" charset="0"/>
              </a:rPr>
              <a:t>, nejvýznamnější přítok </a:t>
            </a:r>
            <a:r>
              <a:rPr lang="cs-CZ" sz="1800" dirty="0" smtClean="0">
                <a:latin typeface="Arial Black" pitchFamily="34" charset="0"/>
              </a:rPr>
              <a:t>Němnu </a:t>
            </a:r>
            <a:r>
              <a:rPr lang="cs-CZ" sz="1800" dirty="0" smtClean="0">
                <a:latin typeface="Arial Black" pitchFamily="34" charset="0"/>
              </a:rPr>
              <a:t>na území Litvy. </a:t>
            </a:r>
            <a:r>
              <a:rPr lang="cs-CZ" sz="1800" dirty="0" err="1" smtClean="0">
                <a:latin typeface="Arial Black" pitchFamily="34" charset="0"/>
              </a:rPr>
              <a:t>Neris</a:t>
            </a:r>
            <a:r>
              <a:rPr lang="cs-CZ" sz="1800" dirty="0" smtClean="0">
                <a:latin typeface="Arial Black" pitchFamily="34" charset="0"/>
              </a:rPr>
              <a:t> </a:t>
            </a:r>
            <a:r>
              <a:rPr lang="cs-CZ" sz="1800" dirty="0" smtClean="0">
                <a:latin typeface="Arial Black" pitchFamily="34" charset="0"/>
              </a:rPr>
              <a:t>pramenící v Bělorusku protéká Vilniusem a vlévá se do </a:t>
            </a:r>
            <a:r>
              <a:rPr lang="cs-CZ" sz="1800" dirty="0" err="1" smtClean="0">
                <a:latin typeface="Arial Black" pitchFamily="34" charset="0"/>
              </a:rPr>
              <a:t>Němenu</a:t>
            </a:r>
            <a:r>
              <a:rPr lang="cs-CZ" sz="1800" dirty="0" smtClean="0">
                <a:latin typeface="Arial Black" pitchFamily="34" charset="0"/>
              </a:rPr>
              <a:t> v Kaunasu.</a:t>
            </a:r>
          </a:p>
          <a:p>
            <a:r>
              <a:rPr lang="cs-CZ" sz="1800" dirty="0" smtClean="0">
                <a:latin typeface="Arial Black" pitchFamily="34" charset="0"/>
              </a:rPr>
              <a:t>Průmysl:Hlavními odvětvími průmyslu se staly strojírenství, kovozpracující průmysl a chemický průmysl,těžba ropy.</a:t>
            </a:r>
          </a:p>
          <a:p>
            <a:r>
              <a:rPr lang="cs-CZ" sz="1800" dirty="0" smtClean="0">
                <a:latin typeface="Arial Black" pitchFamily="34" charset="0"/>
              </a:rPr>
              <a:t>Zemědělství:pšenice, žito, ječmen, brambory, cukrová řepa, zelenina, len</a:t>
            </a:r>
          </a:p>
          <a:p>
            <a:r>
              <a:rPr lang="cs-CZ" sz="1800" dirty="0" smtClean="0">
                <a:latin typeface="Arial Black" pitchFamily="34" charset="0"/>
              </a:rPr>
              <a:t>Živočišné:chov dobytka: skot, koně, prasata, </a:t>
            </a:r>
            <a:r>
              <a:rPr lang="cs-CZ" sz="1800" dirty="0" smtClean="0">
                <a:latin typeface="Arial Black" pitchFamily="34" charset="0"/>
              </a:rPr>
              <a:t>drůbež</a:t>
            </a:r>
          </a:p>
          <a:p>
            <a:r>
              <a:rPr lang="cs-CZ" sz="1800" dirty="0" smtClean="0">
                <a:latin typeface="Arial Black" pitchFamily="34" charset="0"/>
              </a:rPr>
              <a:t>Znakem Litvy je:</a:t>
            </a:r>
            <a:endParaRPr lang="cs-CZ" sz="1800" dirty="0" smtClean="0">
              <a:latin typeface="Arial Black" pitchFamily="34" charset="0"/>
            </a:endParaRPr>
          </a:p>
        </p:txBody>
      </p:sp>
      <p:pic>
        <p:nvPicPr>
          <p:cNvPr id="5" name="Obrázek 4" descr="Coat_of_arms_of_Lithuan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26" y="4990871"/>
            <a:ext cx="1643074" cy="1867129"/>
          </a:xfrm>
          <a:prstGeom prst="rect">
            <a:avLst/>
          </a:prstGeom>
        </p:spPr>
      </p:pic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itchFamily="82" charset="0"/>
              </a:rPr>
              <a:t>Estonsko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oficiálním název Estonská republika které je přímořský stát, jehož hranici tvoří z větší části Baltské moře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Většinu obyvatelstva Estonska tvoří Estonci, hovořící estonštinou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Hlavní město:Tallinn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Rozloha:45 339 km² 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Počet obyvatel:1 308 114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Jazyk:Estonština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Státní zřízení:parlamentní republika</a:t>
            </a:r>
          </a:p>
          <a:p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Návštěvníci </a:t>
            </a:r>
            <a:r>
              <a:rPr lang="cs-CZ" sz="2000" dirty="0" err="1" smtClean="0">
                <a:solidFill>
                  <a:srgbClr val="FFFF00"/>
                </a:solidFill>
                <a:latin typeface="Arial Black" pitchFamily="34" charset="0"/>
              </a:rPr>
              <a:t>Viljandi</a:t>
            </a:r>
            <a:r>
              <a:rPr lang="cs-CZ" sz="2000" dirty="0" smtClean="0">
                <a:solidFill>
                  <a:srgbClr val="FFFF00"/>
                </a:solidFill>
                <a:latin typeface="Arial Black" pitchFamily="34" charset="0"/>
              </a:rPr>
              <a:t> by rozhodně neměli vynechat návštěvu zříceniny mohutného hradu ležící na návrší nad městem. </a:t>
            </a:r>
            <a:endParaRPr lang="cs-CZ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Přírodní podmínky a průmysl a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FF00"/>
                </a:solidFill>
              </a:rPr>
              <a:t>Země má jen málo nerostného bohatství, pro hospodářství významnější jsou pouze ložiska ropných břidlic a vápence. 61% rozlohy země pokrývají lesy</a:t>
            </a:r>
          </a:p>
          <a:p>
            <a:r>
              <a:rPr lang="cs-CZ" sz="2000" dirty="0" smtClean="0">
                <a:solidFill>
                  <a:srgbClr val="FFFF00"/>
                </a:solidFill>
              </a:rPr>
              <a:t>Podnebí je mírné, i když poněkud chladnější než v Česku</a:t>
            </a:r>
          </a:p>
          <a:p>
            <a:r>
              <a:rPr lang="cs-CZ" sz="2000" dirty="0" smtClean="0">
                <a:solidFill>
                  <a:srgbClr val="FFFF00"/>
                </a:solidFill>
              </a:rPr>
              <a:t>Průmysl:Z průmyslových oborů jsou nejdůležitější elektrotechnický, dřevozpracující a chemický průmysl, těžba ropných břidlic a stavba lodí.</a:t>
            </a:r>
          </a:p>
          <a:p>
            <a:r>
              <a:rPr lang="cs-CZ" sz="2000" dirty="0" smtClean="0">
                <a:solidFill>
                  <a:srgbClr val="FFFF00"/>
                </a:solidFill>
              </a:rPr>
              <a:t>Zemědělství:Významnou roli hraje též rybolov,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>
                <a:solidFill>
                  <a:srgbClr val="FFFF00"/>
                </a:solidFill>
              </a:rPr>
              <a:t>ječmen, žito, brambory</a:t>
            </a:r>
            <a:endParaRPr lang="cs-CZ" sz="2000" dirty="0">
              <a:solidFill>
                <a:srgbClr val="FFFF00"/>
              </a:solidFill>
            </a:endParaRPr>
          </a:p>
        </p:txBody>
      </p:sp>
      <p:pic>
        <p:nvPicPr>
          <p:cNvPr id="4" name="Obrázek 3" descr="440px-Coat_of_arms_of_Estonia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929066"/>
            <a:ext cx="2989967" cy="2928934"/>
          </a:xfrm>
          <a:prstGeom prst="rect">
            <a:avLst/>
          </a:prstGeom>
        </p:spPr>
      </p:pic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Algerian" pitchFamily="82" charset="0"/>
              </a:rPr>
              <a:t>Tohle bude konec </a:t>
            </a:r>
            <a:r>
              <a:rPr lang="cs-CZ" dirty="0" smtClean="0">
                <a:latin typeface="Algerian" pitchFamily="82" charset="0"/>
              </a:rPr>
              <a:t/>
            </a:r>
            <a:br>
              <a:rPr lang="cs-CZ" dirty="0" smtClean="0">
                <a:latin typeface="Algerian" pitchFamily="82" charset="0"/>
              </a:rPr>
            </a:br>
            <a:endParaRPr lang="cs-CZ" dirty="0"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071546"/>
            <a:ext cx="6429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A proto tu jsou odkazy na stánky ze kterých jsem čerpal:</a:t>
            </a:r>
          </a:p>
          <a:p>
            <a:r>
              <a:rPr lang="cs-CZ" dirty="0" smtClean="0">
                <a:solidFill>
                  <a:srgbClr val="FFFF00"/>
                </a:solidFill>
                <a:hlinkClick r:id="rId4"/>
              </a:rPr>
              <a:t>http://www.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hedvabnastezka.cz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zeme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evropa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estonsko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/hlavni-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zajimavosti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-</a:t>
            </a:r>
            <a:r>
              <a:rPr lang="cs-CZ" dirty="0" err="1" smtClean="0">
                <a:solidFill>
                  <a:srgbClr val="FFFF00"/>
                </a:solidFill>
                <a:hlinkClick r:id="rId4"/>
              </a:rPr>
              <a:t>estonska</a:t>
            </a:r>
            <a:r>
              <a:rPr lang="cs-CZ" dirty="0" smtClean="0">
                <a:solidFill>
                  <a:srgbClr val="FFFF00"/>
                </a:solidFill>
                <a:hlinkClick r:id="rId4"/>
              </a:rPr>
              <a:t>/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  <a:hlinkClick r:id="rId5"/>
              </a:rPr>
              <a:t>http://</a:t>
            </a:r>
            <a:r>
              <a:rPr lang="cs-CZ" dirty="0" smtClean="0">
                <a:solidFill>
                  <a:srgbClr val="FFFF00"/>
                </a:solidFill>
                <a:hlinkClick r:id="rId5"/>
              </a:rPr>
              <a:t>www.</a:t>
            </a:r>
            <a:r>
              <a:rPr lang="cs-CZ" dirty="0" err="1" smtClean="0">
                <a:solidFill>
                  <a:srgbClr val="FFFF00"/>
                </a:solidFill>
                <a:hlinkClick r:id="rId5"/>
              </a:rPr>
              <a:t>mundo.cz</a:t>
            </a:r>
            <a:r>
              <a:rPr lang="cs-CZ" dirty="0" smtClean="0">
                <a:solidFill>
                  <a:srgbClr val="FFFF00"/>
                </a:solidFill>
                <a:hlinkClick r:id="rId5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5"/>
              </a:rPr>
              <a:t>litva</a:t>
            </a:r>
            <a:r>
              <a:rPr lang="cs-CZ" dirty="0" smtClean="0">
                <a:solidFill>
                  <a:srgbClr val="FFFF00"/>
                </a:solidFill>
                <a:hlinkClick r:id="rId5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5"/>
              </a:rPr>
              <a:t>zajimavosti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  <a:hlinkClick r:id="rId6"/>
              </a:rPr>
              <a:t>http://www.</a:t>
            </a:r>
            <a:r>
              <a:rPr lang="cs-CZ" dirty="0" err="1" smtClean="0">
                <a:solidFill>
                  <a:srgbClr val="FFFF00"/>
                </a:solidFill>
                <a:hlinkClick r:id="rId6"/>
              </a:rPr>
              <a:t>hedvabnastezka.cz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6"/>
              </a:rPr>
              <a:t>zeme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6"/>
              </a:rPr>
              <a:t>evropa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</a:t>
            </a:r>
            <a:r>
              <a:rPr lang="cs-CZ" dirty="0" err="1" smtClean="0">
                <a:solidFill>
                  <a:srgbClr val="FFFF00"/>
                </a:solidFill>
                <a:hlinkClick r:id="rId6"/>
              </a:rPr>
              <a:t>lotyssko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/hlavni-</a:t>
            </a:r>
            <a:r>
              <a:rPr lang="cs-CZ" dirty="0" err="1" smtClean="0">
                <a:solidFill>
                  <a:srgbClr val="FFFF00"/>
                </a:solidFill>
                <a:hlinkClick r:id="rId6"/>
              </a:rPr>
              <a:t>zajimavosti</a:t>
            </a:r>
            <a:r>
              <a:rPr lang="cs-CZ" dirty="0" smtClean="0">
                <a:solidFill>
                  <a:srgbClr val="FFFF00"/>
                </a:solidFill>
                <a:hlinkClick r:id="rId6"/>
              </a:rPr>
              <a:t>/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  <a:hlinkClick r:id="rId7"/>
              </a:rPr>
              <a:t>https://</a:t>
            </a:r>
            <a:r>
              <a:rPr lang="cs-CZ" dirty="0" smtClean="0">
                <a:solidFill>
                  <a:srgbClr val="FFFF00"/>
                </a:solidFill>
                <a:hlinkClick r:id="rId7"/>
              </a:rPr>
              <a:t>cs.wikipedia.org/wiki/Estonsko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  <a:hlinkClick r:id="rId8"/>
              </a:rPr>
              <a:t>https://</a:t>
            </a:r>
            <a:r>
              <a:rPr lang="cs-CZ" dirty="0" smtClean="0">
                <a:solidFill>
                  <a:srgbClr val="FFFF00"/>
                </a:solidFill>
                <a:hlinkClick r:id="rId8"/>
              </a:rPr>
              <a:t>cs.wikipedia.org/wiki/Litva</a:t>
            </a:r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  <a:hlinkClick r:id="rId9"/>
              </a:rPr>
              <a:t>https://</a:t>
            </a:r>
            <a:r>
              <a:rPr lang="cs-CZ" dirty="0" smtClean="0">
                <a:solidFill>
                  <a:srgbClr val="FFFF00"/>
                </a:solidFill>
                <a:hlinkClick r:id="rId9"/>
              </a:rPr>
              <a:t>cs.wikipedia.org/wiki/Loty%C5%A1sko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med" advTm="19000">
    <p:circle/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83</Words>
  <Application>Microsoft Office PowerPoint</Application>
  <PresentationFormat>Předvádění na obrazovce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Pobaltské státy</vt:lpstr>
      <vt:lpstr>Lotyšsko</vt:lpstr>
      <vt:lpstr>Přírodní podmínky</vt:lpstr>
      <vt:lpstr>Litva</vt:lpstr>
      <vt:lpstr>Přírodní podmínky průmysl a zemědělství Litvy</vt:lpstr>
      <vt:lpstr>Estonsko</vt:lpstr>
      <vt:lpstr>Přírodní podmínky a průmysl a zemědělství</vt:lpstr>
      <vt:lpstr>Tohle bude konec 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eva</cp:lastModifiedBy>
  <cp:revision>36</cp:revision>
  <dcterms:created xsi:type="dcterms:W3CDTF">2015-01-29T14:12:39Z</dcterms:created>
  <dcterms:modified xsi:type="dcterms:W3CDTF">2016-11-03T16:58:18Z</dcterms:modified>
</cp:coreProperties>
</file>