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70" r:id="rId11"/>
    <p:sldId id="264" r:id="rId12"/>
    <p:sldId id="265" r:id="rId13"/>
    <p:sldId id="266" r:id="rId14"/>
    <p:sldId id="267" r:id="rId15"/>
    <p:sldId id="271" r:id="rId16"/>
    <p:sldId id="268" r:id="rId17"/>
    <p:sldId id="26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5C2AAD-2B79-4E34-912E-C1528EE2B379}" type="datetimeFigureOut">
              <a:rPr lang="cs-CZ" smtClean="0"/>
              <a:t>15.12.2016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E5FC16-BBD4-4ACB-B8B7-C65FF52FD4BC}" type="slidenum">
              <a:rPr lang="cs-CZ" smtClean="0"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2AAD-2B79-4E34-912E-C1528EE2B379}" type="datetimeFigureOut">
              <a:rPr lang="cs-CZ" smtClean="0"/>
              <a:t>15.12.2016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FC16-BBD4-4ACB-B8B7-C65FF52FD4BC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2AAD-2B79-4E34-912E-C1528EE2B379}" type="datetimeFigureOut">
              <a:rPr lang="cs-CZ" smtClean="0"/>
              <a:t>15.12.2016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FC16-BBD4-4ACB-B8B7-C65FF52FD4BC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2AAD-2B79-4E34-912E-C1528EE2B379}" type="datetimeFigureOut">
              <a:rPr lang="cs-CZ" smtClean="0"/>
              <a:t>15.12.2016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FC16-BBD4-4ACB-B8B7-C65FF52FD4B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2AAD-2B79-4E34-912E-C1528EE2B379}" type="datetimeFigureOut">
              <a:rPr lang="cs-CZ" smtClean="0"/>
              <a:t>15.12.2016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FC16-BBD4-4ACB-B8B7-C65FF52FD4B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2AAD-2B79-4E34-912E-C1528EE2B379}" type="datetimeFigureOut">
              <a:rPr lang="cs-CZ" smtClean="0"/>
              <a:t>15.12.2016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FC16-BBD4-4ACB-B8B7-C65FF52FD4BC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2AAD-2B79-4E34-912E-C1528EE2B379}" type="datetimeFigureOut">
              <a:rPr lang="cs-CZ" smtClean="0"/>
              <a:t>15.12.2016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FC16-BBD4-4ACB-B8B7-C65FF52FD4BC}" type="slidenum">
              <a:rPr lang="cs-CZ" smtClean="0"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2AAD-2B79-4E34-912E-C1528EE2B379}" type="datetimeFigureOut">
              <a:rPr lang="cs-CZ" smtClean="0"/>
              <a:t>15.12.2016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FC16-BBD4-4ACB-B8B7-C65FF52FD4BC}" type="slidenum">
              <a:rPr lang="cs-CZ" smtClean="0"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2AAD-2B79-4E34-912E-C1528EE2B379}" type="datetimeFigureOut">
              <a:rPr lang="cs-CZ" smtClean="0"/>
              <a:t>15.12.2016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FC16-BBD4-4ACB-B8B7-C65FF52FD4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2AAD-2B79-4E34-912E-C1528EE2B379}" type="datetimeFigureOut">
              <a:rPr lang="cs-CZ" smtClean="0"/>
              <a:t>15.12.2016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FC16-BBD4-4ACB-B8B7-C65FF52FD4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2AAD-2B79-4E34-912E-C1528EE2B379}" type="datetimeFigureOut">
              <a:rPr lang="cs-CZ" smtClean="0"/>
              <a:t>15.12.2016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FC16-BBD4-4ACB-B8B7-C65FF52FD4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85C2AAD-2B79-4E34-912E-C1528EE2B379}" type="datetimeFigureOut">
              <a:rPr lang="cs-CZ" smtClean="0"/>
              <a:t>15.12.2016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5E5FC16-BBD4-4ACB-B8B7-C65FF52FD4B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32656"/>
            <a:ext cx="9231232" cy="1976240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Maďarsko, Polsko, Slovensko</a:t>
            </a:r>
            <a:endParaRPr lang="cs-CZ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3717032"/>
            <a:ext cx="6728792" cy="17526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Veronika Stojková, Lucie Čechová 8.B</a:t>
            </a:r>
            <a:endParaRPr lang="cs-CZ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76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9773" y="260648"/>
            <a:ext cx="8059974" cy="1186264"/>
          </a:xfrm>
        </p:spPr>
        <p:txBody>
          <a:bodyPr/>
          <a:lstStyle/>
          <a:p>
            <a:r>
              <a:rPr lang="cs-CZ" dirty="0" smtClean="0"/>
              <a:t>Zajímavosti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639" y="3563740"/>
            <a:ext cx="4671711" cy="31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-60118" y="3316591"/>
            <a:ext cx="43839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Tatry jsou nejvyšší pohoří Slovenska ,  měří 50 km a leží na severu Slovenska </a:t>
            </a:r>
          </a:p>
          <a:p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03648" y="1988840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 smtClean="0">
                <a:solidFill>
                  <a:schemeClr val="tx2">
                    <a:lumMod val="75000"/>
                  </a:schemeClr>
                </a:solidFill>
              </a:rPr>
              <a:t>Tatry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60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Kultura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-42992" y="1299438"/>
            <a:ext cx="91869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accent3">
                    <a:lumMod val="50000"/>
                  </a:schemeClr>
                </a:solidFill>
              </a:rPr>
              <a:t>Čumil- jedna z nejznámějších soch v Bratislavě</a:t>
            </a:r>
          </a:p>
          <a:p>
            <a:r>
              <a:rPr lang="cs-CZ" sz="3200" dirty="0" smtClean="0">
                <a:solidFill>
                  <a:schemeClr val="accent3">
                    <a:lumMod val="50000"/>
                  </a:schemeClr>
                </a:solidFill>
              </a:rPr>
              <a:t>Tato socha představuje muže který se kouká po okolí z kanálu a nechává se u ní fotit spousta turistů </a:t>
            </a:r>
            <a:endParaRPr lang="cs-CZ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080" y="2778819"/>
            <a:ext cx="5760639" cy="382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1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2" y="12080"/>
            <a:ext cx="109682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600" b="1" dirty="0" smtClean="0">
                <a:solidFill>
                  <a:schemeClr val="tx1"/>
                </a:solidFill>
              </a:rPr>
              <a:t>Polsko</a:t>
            </a:r>
            <a:endParaRPr lang="cs-CZ" sz="6600" b="1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61" y="2846190"/>
            <a:ext cx="4023890" cy="402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3230611" cy="380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500922" y="231287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znak</a:t>
            </a:r>
            <a:endParaRPr lang="cs-CZ" sz="4000" b="1" dirty="0"/>
          </a:p>
        </p:txBody>
      </p:sp>
      <p:sp>
        <p:nvSpPr>
          <p:cNvPr id="4" name="Šipka doleva 3"/>
          <p:cNvSpPr/>
          <p:nvPr/>
        </p:nvSpPr>
        <p:spPr>
          <a:xfrm>
            <a:off x="3563888" y="2126759"/>
            <a:ext cx="1512168" cy="108012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0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04864"/>
            <a:ext cx="9212102" cy="6287844"/>
          </a:xfrm>
        </p:spPr>
        <p:txBody>
          <a:bodyPr/>
          <a:lstStyle/>
          <a:p>
            <a:pPr algn="l"/>
            <a:r>
              <a:rPr lang="cs-CZ" sz="4000" dirty="0" smtClean="0"/>
              <a:t>Hlavní město – Varšava</a:t>
            </a:r>
            <a:br>
              <a:rPr lang="cs-CZ" sz="4000" dirty="0" smtClean="0"/>
            </a:br>
            <a:r>
              <a:rPr lang="cs-CZ" sz="4000" dirty="0"/>
              <a:t>J</a:t>
            </a:r>
            <a:r>
              <a:rPr lang="cs-CZ" sz="4000" dirty="0" smtClean="0"/>
              <a:t>azyk- polština </a:t>
            </a:r>
            <a:br>
              <a:rPr lang="cs-CZ" sz="4000" dirty="0" smtClean="0"/>
            </a:br>
            <a:r>
              <a:rPr lang="cs-CZ" sz="4000" dirty="0" smtClean="0"/>
              <a:t>Počet obyvatel – přibližně 38,5 milionů</a:t>
            </a:r>
            <a:br>
              <a:rPr lang="cs-CZ" sz="4000" dirty="0" smtClean="0"/>
            </a:br>
            <a:r>
              <a:rPr lang="cs-CZ" sz="4000" dirty="0" smtClean="0"/>
              <a:t>Nejvyšší bod – Rysy (2499,2 </a:t>
            </a:r>
            <a:r>
              <a:rPr lang="cs-CZ" sz="4000" dirty="0" err="1" smtClean="0"/>
              <a:t>m.n.m</a:t>
            </a:r>
            <a:r>
              <a:rPr lang="cs-CZ" sz="4000" dirty="0" smtClean="0"/>
              <a:t> ) </a:t>
            </a:r>
            <a:br>
              <a:rPr lang="cs-CZ" sz="4000" dirty="0" smtClean="0"/>
            </a:br>
            <a:r>
              <a:rPr lang="cs-CZ" sz="4000" dirty="0" smtClean="0"/>
              <a:t>Víra – katolická</a:t>
            </a:r>
            <a:br>
              <a:rPr lang="cs-CZ" sz="4000" dirty="0" smtClean="0"/>
            </a:br>
            <a:r>
              <a:rPr lang="cs-CZ" sz="4000" dirty="0" smtClean="0"/>
              <a:t>Způsob vlády – parlamentní republika </a:t>
            </a:r>
            <a:br>
              <a:rPr lang="cs-CZ" sz="4000" dirty="0" smtClean="0"/>
            </a:br>
            <a:r>
              <a:rPr lang="cs-CZ" sz="4000" dirty="0" smtClean="0"/>
              <a:t>Přírodní poměry- nížiny </a:t>
            </a:r>
            <a:br>
              <a:rPr lang="cs-CZ" sz="4000" dirty="0" smtClean="0"/>
            </a:br>
            <a:r>
              <a:rPr lang="cs-CZ" sz="4000" dirty="0" smtClean="0"/>
              <a:t> </a:t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 </a:t>
            </a:r>
            <a:br>
              <a:rPr lang="cs-CZ" sz="4000" dirty="0" smtClean="0"/>
            </a:br>
            <a:endParaRPr lang="cs-CZ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20955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0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Hospodářství</a:t>
            </a:r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2204864"/>
            <a:ext cx="9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cs-C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Zemědělství </a:t>
            </a:r>
          </a:p>
          <a:p>
            <a:r>
              <a:rPr lang="cs-C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Sklizeň – obilí , brambory , největší pěstovatelé  brambor v Evropě , kukuřice , cukrová řepa </a:t>
            </a:r>
          </a:p>
          <a:p>
            <a:r>
              <a:rPr lang="cs-C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Dobytek – skot, ovce, koně,  prasata , drůbež </a:t>
            </a:r>
            <a:endParaRPr lang="cs-CZ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4716690"/>
            <a:ext cx="90010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 Průmysl</a:t>
            </a:r>
          </a:p>
          <a:p>
            <a:r>
              <a:rPr lang="cs-C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Těžba – uhlí, zemní plyn , měď, olovo , zinek ……  </a:t>
            </a:r>
          </a:p>
          <a:p>
            <a:r>
              <a:rPr lang="cs-C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Průmysly – textilní , automobilový </a:t>
            </a:r>
            <a:endParaRPr lang="cs-CZ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0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Zajímavosti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2564904"/>
            <a:ext cx="917045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400" dirty="0" smtClean="0"/>
              <a:t>Polsko patří k nejlidnatějším evropským státům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400" dirty="0" smtClean="0"/>
              <a:t> velký význam má pro Polsko katolická církev ( 96 % 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3600" dirty="0" smtClean="0"/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0490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Kultura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972" y="283664"/>
            <a:ext cx="4334023" cy="288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54896" y="2036584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rgbClr val="7030A0"/>
                </a:solidFill>
              </a:rPr>
              <a:t>Łazienki</a:t>
            </a:r>
            <a:r>
              <a:rPr lang="cs-CZ" sz="2800" dirty="0">
                <a:solidFill>
                  <a:srgbClr val="7030A0"/>
                </a:solidFill>
              </a:rPr>
              <a:t> </a:t>
            </a:r>
            <a:r>
              <a:rPr lang="cs-CZ" sz="2800" dirty="0" smtClean="0">
                <a:solidFill>
                  <a:srgbClr val="7030A0"/>
                </a:solidFill>
              </a:rPr>
              <a:t>Park –jeden  z největších parků v Polsku </a:t>
            </a:r>
            <a:endParaRPr lang="cs-CZ" sz="2800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729" y="3377371"/>
            <a:ext cx="4350786" cy="348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-34118" y="4569935"/>
            <a:ext cx="48538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solidFill>
                  <a:srgbClr val="7030A0"/>
                </a:solidFill>
              </a:rPr>
              <a:t>Sukiennice</a:t>
            </a:r>
            <a:r>
              <a:rPr lang="cs-CZ" sz="2800" dirty="0" smtClean="0">
                <a:solidFill>
                  <a:srgbClr val="7030A0"/>
                </a:solidFill>
              </a:rPr>
              <a:t> – tržnice uprostřed hlavního náměstí v polském Krakově</a:t>
            </a:r>
            <a:endParaRPr lang="cs-CZ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9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75656" y="2564904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Wikipedie</a:t>
            </a:r>
          </a:p>
          <a:p>
            <a:r>
              <a:rPr lang="cs-CZ" sz="4400" dirty="0" smtClean="0"/>
              <a:t>www.zeměpis.eu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7372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93" y="-57442"/>
            <a:ext cx="9220589" cy="69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524" y="2174708"/>
            <a:ext cx="4681272" cy="351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21610" y="188640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cs-CZ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Maďarsko</a:t>
            </a:r>
            <a:endParaRPr lang="cs-CZ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34" y="-57442"/>
            <a:ext cx="2121266" cy="446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-46134" y="5405139"/>
            <a:ext cx="2267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Znak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6" name="Šipka nahoru 15"/>
          <p:cNvSpPr/>
          <p:nvPr/>
        </p:nvSpPr>
        <p:spPr>
          <a:xfrm>
            <a:off x="610329" y="4406860"/>
            <a:ext cx="404170" cy="99828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7016" y="1412776"/>
            <a:ext cx="8856984" cy="5832648"/>
          </a:xfrm>
        </p:spPr>
        <p:txBody>
          <a:bodyPr/>
          <a:lstStyle/>
          <a:p>
            <a:pPr algn="l"/>
            <a:r>
              <a:rPr lang="cs-CZ" sz="4000" dirty="0" smtClean="0">
                <a:solidFill>
                  <a:schemeClr val="tx1"/>
                </a:solidFill>
              </a:rPr>
              <a:t>Hlavní město – Budapešť </a:t>
            </a:r>
            <a:br>
              <a:rPr lang="cs-CZ" sz="4000" dirty="0" smtClean="0">
                <a:solidFill>
                  <a:schemeClr val="tx1"/>
                </a:solidFill>
              </a:rPr>
            </a:br>
            <a:r>
              <a:rPr lang="cs-CZ" sz="4000" dirty="0" smtClean="0">
                <a:solidFill>
                  <a:schemeClr val="tx1"/>
                </a:solidFill>
              </a:rPr>
              <a:t>Jazyk – Maďarština </a:t>
            </a:r>
            <a:br>
              <a:rPr lang="cs-CZ" sz="4000" dirty="0" smtClean="0">
                <a:solidFill>
                  <a:schemeClr val="tx1"/>
                </a:solidFill>
              </a:rPr>
            </a:br>
            <a:r>
              <a:rPr lang="cs-CZ" sz="4000" dirty="0" smtClean="0">
                <a:solidFill>
                  <a:schemeClr val="tx1"/>
                </a:solidFill>
              </a:rPr>
              <a:t>Počet obyvatel -  okolo 10 mil.</a:t>
            </a:r>
            <a:br>
              <a:rPr lang="cs-CZ" sz="4000" dirty="0" smtClean="0">
                <a:solidFill>
                  <a:schemeClr val="tx1"/>
                </a:solidFill>
              </a:rPr>
            </a:br>
            <a:r>
              <a:rPr lang="cs-CZ" sz="4000" dirty="0" smtClean="0">
                <a:solidFill>
                  <a:schemeClr val="tx1"/>
                </a:solidFill>
              </a:rPr>
              <a:t>Nejvyšší bod – </a:t>
            </a:r>
            <a:r>
              <a:rPr lang="cs-CZ" sz="4000" dirty="0" err="1">
                <a:solidFill>
                  <a:schemeClr val="tx1"/>
                </a:solidFill>
              </a:rPr>
              <a:t>K</a:t>
            </a:r>
            <a:r>
              <a:rPr lang="cs-CZ" sz="4000" dirty="0" err="1" smtClean="0">
                <a:solidFill>
                  <a:schemeClr val="tx1"/>
                </a:solidFill>
              </a:rPr>
              <a:t>ékes</a:t>
            </a:r>
            <a:r>
              <a:rPr lang="cs-CZ" sz="4000" dirty="0" smtClean="0">
                <a:solidFill>
                  <a:schemeClr val="tx1"/>
                </a:solidFill>
              </a:rPr>
              <a:t> (1014 </a:t>
            </a:r>
            <a:r>
              <a:rPr lang="cs-CZ" sz="4000" dirty="0" err="1" smtClean="0">
                <a:solidFill>
                  <a:schemeClr val="tx1"/>
                </a:solidFill>
              </a:rPr>
              <a:t>m.n.m</a:t>
            </a:r>
            <a:r>
              <a:rPr lang="cs-CZ" sz="4000" dirty="0" smtClean="0">
                <a:solidFill>
                  <a:schemeClr val="tx1"/>
                </a:solidFill>
              </a:rPr>
              <a:t>. )</a:t>
            </a:r>
            <a:br>
              <a:rPr lang="cs-CZ" sz="4000" dirty="0" smtClean="0">
                <a:solidFill>
                  <a:schemeClr val="tx1"/>
                </a:solidFill>
              </a:rPr>
            </a:br>
            <a:r>
              <a:rPr lang="cs-CZ" sz="4000" dirty="0" smtClean="0">
                <a:solidFill>
                  <a:schemeClr val="tx1"/>
                </a:solidFill>
              </a:rPr>
              <a:t>Víra – katolická </a:t>
            </a:r>
            <a:br>
              <a:rPr lang="cs-CZ" sz="4000" dirty="0" smtClean="0">
                <a:solidFill>
                  <a:schemeClr val="tx1"/>
                </a:solidFill>
              </a:rPr>
            </a:br>
            <a:r>
              <a:rPr lang="cs-CZ" sz="4000" dirty="0" smtClean="0">
                <a:solidFill>
                  <a:schemeClr val="tx1"/>
                </a:solidFill>
              </a:rPr>
              <a:t>Forma vlády – parlamentní </a:t>
            </a:r>
            <a:br>
              <a:rPr lang="cs-CZ" sz="4000" dirty="0" smtClean="0">
                <a:solidFill>
                  <a:schemeClr val="tx1"/>
                </a:solidFill>
              </a:rPr>
            </a:br>
            <a:r>
              <a:rPr lang="cs-CZ" sz="4000" dirty="0" smtClean="0">
                <a:solidFill>
                  <a:schemeClr val="tx1"/>
                </a:solidFill>
              </a:rPr>
              <a:t>Přírodní poměry – převážně roviny a nejdelší řekou je Dunaj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23050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0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86164"/>
            <a:ext cx="7756263" cy="1054250"/>
          </a:xfrm>
        </p:spPr>
        <p:txBody>
          <a:bodyPr>
            <a:noAutofit/>
          </a:bodyPr>
          <a:lstStyle/>
          <a:p>
            <a:r>
              <a:rPr lang="cs-CZ" sz="7200" dirty="0" smtClean="0">
                <a:solidFill>
                  <a:schemeClr val="accent3">
                    <a:lumMod val="50000"/>
                  </a:schemeClr>
                </a:solidFill>
              </a:rPr>
              <a:t>Hospodářství </a:t>
            </a:r>
            <a:endParaRPr lang="cs-CZ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73624" y="1340414"/>
            <a:ext cx="795637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cs-CZ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A) Zemědělství</a:t>
            </a:r>
          </a:p>
          <a:p>
            <a:r>
              <a:rPr lang="cs-CZ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cs-CZ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Sklizeň- obilí, brambory, vinná réva, tabák, konopí……..</a:t>
            </a:r>
          </a:p>
          <a:p>
            <a:r>
              <a:rPr lang="cs-CZ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Dobytek- skot, ovce, koně, prasat, drůbež  </a:t>
            </a:r>
            <a:endParaRPr lang="cs-CZ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51404" y="4005064"/>
            <a:ext cx="7683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B) Průmysl</a:t>
            </a:r>
          </a:p>
          <a:p>
            <a:r>
              <a:rPr lang="cs-C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Těžba- uhlí, ropa, zemní plyn,  bauxit</a:t>
            </a:r>
          </a:p>
          <a:p>
            <a:r>
              <a:rPr lang="cs-C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Průmysly- chemický, a farmaceutický </a:t>
            </a:r>
            <a:endParaRPr lang="cs-CZ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41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Zajímavosti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299695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Na okruhu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Hungaroring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smtClean="0"/>
              <a:t>se jezdí Velká cena Maďarska závodu Formule 1. Délka okruhu je 4381 m .</a:t>
            </a:r>
          </a:p>
        </p:txBody>
      </p:sp>
    </p:spTree>
    <p:extLst>
      <p:ext uri="{BB962C8B-B14F-4D97-AF65-F5344CB8AC3E}">
        <p14:creationId xmlns:p14="http://schemas.microsoft.com/office/powerpoint/2010/main" val="162254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-351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cs-CZ" sz="7200" dirty="0" smtClean="0"/>
              <a:t>Kultura </a:t>
            </a:r>
            <a:endParaRPr lang="cs-CZ" sz="7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619" y="1067251"/>
            <a:ext cx="4078380" cy="271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8722" y="1895712"/>
            <a:ext cx="537452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Balaton – největší jezero v střední  Evropě   </a:t>
            </a:r>
            <a:endParaRPr lang="cs-CZ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42" y="4037920"/>
            <a:ext cx="5040957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4851058"/>
            <a:ext cx="357432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Kaposfár</a:t>
            </a:r>
            <a:r>
              <a:rPr lang="cs-C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město </a:t>
            </a:r>
            <a:endParaRPr lang="cs-CZ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15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2" y="0"/>
            <a:ext cx="10296024" cy="685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7200" b="1" dirty="0" smtClean="0">
                <a:solidFill>
                  <a:schemeClr val="tx1"/>
                </a:solidFill>
              </a:rPr>
              <a:t>Slovensko </a:t>
            </a:r>
            <a:endParaRPr lang="cs-CZ" sz="7200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38149"/>
            <a:ext cx="4551184" cy="34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eva 2"/>
          <p:cNvSpPr/>
          <p:nvPr/>
        </p:nvSpPr>
        <p:spPr>
          <a:xfrm>
            <a:off x="5127300" y="2204864"/>
            <a:ext cx="1388916" cy="936104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948264" y="2348880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znak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5232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96752"/>
            <a:ext cx="10253136" cy="5384824"/>
          </a:xfrm>
        </p:spPr>
        <p:txBody>
          <a:bodyPr/>
          <a:lstStyle/>
          <a:p>
            <a:pPr algn="l"/>
            <a:r>
              <a:rPr lang="cs-CZ" sz="4000" dirty="0" smtClean="0">
                <a:solidFill>
                  <a:schemeClr val="tx1"/>
                </a:solidFill>
              </a:rPr>
              <a:t>Hlavní město – Bratislava</a:t>
            </a:r>
            <a:br>
              <a:rPr lang="cs-CZ" sz="4000" dirty="0" smtClean="0">
                <a:solidFill>
                  <a:schemeClr val="tx1"/>
                </a:solidFill>
              </a:rPr>
            </a:br>
            <a:r>
              <a:rPr lang="cs-CZ" sz="4000" dirty="0" smtClean="0">
                <a:solidFill>
                  <a:schemeClr val="tx1"/>
                </a:solidFill>
              </a:rPr>
              <a:t>Jazyk- slovenština </a:t>
            </a:r>
            <a:br>
              <a:rPr lang="cs-CZ" sz="4000" dirty="0" smtClean="0">
                <a:solidFill>
                  <a:schemeClr val="tx1"/>
                </a:solidFill>
              </a:rPr>
            </a:br>
            <a:r>
              <a:rPr lang="cs-CZ" sz="4000" dirty="0" smtClean="0">
                <a:solidFill>
                  <a:schemeClr val="tx1"/>
                </a:solidFill>
              </a:rPr>
              <a:t>počet obyvatel – přibližně 5,4 milionu </a:t>
            </a:r>
            <a:r>
              <a:rPr lang="cs-CZ" sz="4000" dirty="0">
                <a:solidFill>
                  <a:schemeClr val="tx1"/>
                </a:solidFill>
              </a:rPr>
              <a:t/>
            </a:r>
            <a:br>
              <a:rPr lang="cs-CZ" sz="4000" dirty="0">
                <a:solidFill>
                  <a:schemeClr val="tx1"/>
                </a:solidFill>
              </a:rPr>
            </a:br>
            <a:r>
              <a:rPr lang="cs-CZ" sz="4000" dirty="0" smtClean="0">
                <a:solidFill>
                  <a:schemeClr val="tx1"/>
                </a:solidFill>
              </a:rPr>
              <a:t>Nejvyšší bod – </a:t>
            </a:r>
            <a:r>
              <a:rPr lang="cs-CZ" sz="4000" dirty="0" err="1" smtClean="0">
                <a:solidFill>
                  <a:schemeClr val="tx1"/>
                </a:solidFill>
              </a:rPr>
              <a:t>Gerlachovský</a:t>
            </a:r>
            <a:r>
              <a:rPr lang="cs-CZ" sz="4000" dirty="0" smtClean="0">
                <a:solidFill>
                  <a:schemeClr val="tx1"/>
                </a:solidFill>
              </a:rPr>
              <a:t> štít (2655 </a:t>
            </a:r>
            <a:r>
              <a:rPr lang="cs-CZ" sz="4000" dirty="0" err="1" smtClean="0">
                <a:solidFill>
                  <a:schemeClr val="tx1"/>
                </a:solidFill>
              </a:rPr>
              <a:t>m.n.m</a:t>
            </a:r>
            <a:r>
              <a:rPr lang="cs-CZ" sz="4000" dirty="0" smtClean="0">
                <a:solidFill>
                  <a:schemeClr val="tx1"/>
                </a:solidFill>
              </a:rPr>
              <a:t> ) </a:t>
            </a:r>
            <a:br>
              <a:rPr lang="cs-CZ" sz="4000" dirty="0" smtClean="0">
                <a:solidFill>
                  <a:schemeClr val="tx1"/>
                </a:solidFill>
              </a:rPr>
            </a:br>
            <a:r>
              <a:rPr lang="cs-CZ" sz="4000" dirty="0" smtClean="0">
                <a:solidFill>
                  <a:schemeClr val="tx1"/>
                </a:solidFill>
              </a:rPr>
              <a:t>víra – katolická </a:t>
            </a:r>
            <a:br>
              <a:rPr lang="cs-CZ" sz="4000" dirty="0" smtClean="0">
                <a:solidFill>
                  <a:schemeClr val="tx1"/>
                </a:solidFill>
              </a:rPr>
            </a:br>
            <a:r>
              <a:rPr lang="cs-CZ" sz="4000" dirty="0" smtClean="0">
                <a:solidFill>
                  <a:schemeClr val="tx1"/>
                </a:solidFill>
              </a:rPr>
              <a:t>forma vlády – parlamentní</a:t>
            </a:r>
            <a:br>
              <a:rPr lang="cs-CZ" sz="4000" dirty="0" smtClean="0">
                <a:solidFill>
                  <a:schemeClr val="tx1"/>
                </a:solidFill>
              </a:rPr>
            </a:br>
            <a:r>
              <a:rPr lang="cs-CZ" sz="4000" dirty="0" smtClean="0">
                <a:solidFill>
                  <a:schemeClr val="tx1"/>
                </a:solidFill>
              </a:rPr>
              <a:t>přírodní poměry – hory- Karpaty , nížiny, nejdelší řeka Dunaj</a:t>
            </a:r>
            <a:endParaRPr lang="cs-CZ" sz="4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2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91680" y="30865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accent1">
                    <a:lumMod val="75000"/>
                  </a:schemeClr>
                </a:solidFill>
              </a:rPr>
              <a:t>Hospodářství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328" y="109658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arenR"/>
            </a:pPr>
            <a:r>
              <a:rPr lang="cs-CZ" sz="3600" dirty="0" smtClean="0"/>
              <a:t>Zemědělství </a:t>
            </a:r>
          </a:p>
          <a:p>
            <a:r>
              <a:rPr lang="cs-CZ" sz="3600" dirty="0" smtClean="0"/>
              <a:t>Sklizeň- obilí, brambory, kukuřice, vinná réva, zelenina, ovoce…….</a:t>
            </a:r>
          </a:p>
          <a:p>
            <a:r>
              <a:rPr lang="cs-CZ" sz="3600" dirty="0" smtClean="0"/>
              <a:t>Dobytek- skot, ovce, koně, prasata, drůbež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8736" y="3447435"/>
            <a:ext cx="9095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B) Průmysl</a:t>
            </a:r>
          </a:p>
          <a:p>
            <a:r>
              <a:rPr lang="cs-CZ" sz="3600" dirty="0" smtClean="0"/>
              <a:t>Těžba- hnědé uhlí, ropa, zemní plyn, magnezit,…….</a:t>
            </a:r>
          </a:p>
          <a:p>
            <a:r>
              <a:rPr lang="cs-CZ" sz="3600" dirty="0" smtClean="0"/>
              <a:t>Průmysly- potravinářský, chemický, hutnictví </a:t>
            </a:r>
          </a:p>
        </p:txBody>
      </p:sp>
    </p:spTree>
    <p:extLst>
      <p:ext uri="{BB962C8B-B14F-4D97-AF65-F5344CB8AC3E}">
        <p14:creationId xmlns:p14="http://schemas.microsoft.com/office/powerpoint/2010/main" val="31551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426</TotalTime>
  <Words>283</Words>
  <Application>Microsoft Office PowerPoint</Application>
  <PresentationFormat>Předvádění na obrazovce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Tvrdý obal</vt:lpstr>
      <vt:lpstr>Maďarsko, Polsko, Slovensko</vt:lpstr>
      <vt:lpstr>Maďarsko</vt:lpstr>
      <vt:lpstr>Hlavní město – Budapešť  Jazyk – Maďarština  Počet obyvatel -  okolo 10 mil. Nejvyšší bod – Kékes (1014 m.n.m. ) Víra – katolická  Forma vlády – parlamentní  Přírodní poměry – převážně roviny a nejdelší řekou je Dunaj</vt:lpstr>
      <vt:lpstr>Hospodářství </vt:lpstr>
      <vt:lpstr>Zajímavosti </vt:lpstr>
      <vt:lpstr>Kultura </vt:lpstr>
      <vt:lpstr>Slovensko </vt:lpstr>
      <vt:lpstr>Hlavní město – Bratislava Jazyk- slovenština  počet obyvatel – přibližně 5,4 milionu  Nejvyšší bod – Gerlachovský štít (2655 m.n.m )  víra – katolická  forma vlády – parlamentní přírodní poměry – hory- Karpaty , nížiny, nejdelší řeka Dunaj</vt:lpstr>
      <vt:lpstr>Prezentace aplikace PowerPoint</vt:lpstr>
      <vt:lpstr>Zajímavosti </vt:lpstr>
      <vt:lpstr>Kultura </vt:lpstr>
      <vt:lpstr>Polsko</vt:lpstr>
      <vt:lpstr>Hlavní město – Varšava Jazyk- polština  Počet obyvatel – přibližně 38,5 milionů Nejvyšší bod – Rysy (2499,2 m.n.m )  Víra – katolická Způsob vlády – parlamentní republika  Přírodní poměry- nížiny       </vt:lpstr>
      <vt:lpstr>Hospodářství</vt:lpstr>
      <vt:lpstr>Zajímavosti </vt:lpstr>
      <vt:lpstr>Kultura </vt:lpstr>
      <vt:lpstr>Zdroje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Maďarsko, Polsko, Slovensko</dc:title>
  <dc:creator>Uživatel</dc:creator>
  <cp:lastModifiedBy>Uživatel</cp:lastModifiedBy>
  <cp:revision>27</cp:revision>
  <dcterms:created xsi:type="dcterms:W3CDTF">2016-12-02T16:35:04Z</dcterms:created>
  <dcterms:modified xsi:type="dcterms:W3CDTF">2016-12-15T15:15:04Z</dcterms:modified>
</cp:coreProperties>
</file>