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3" r:id="rId6"/>
    <p:sldId id="265" r:id="rId7"/>
    <p:sldId id="266" r:id="rId8"/>
    <p:sldId id="261" r:id="rId9"/>
    <p:sldId id="262" r:id="rId10"/>
    <p:sldId id="267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62C11-3FC1-4EFA-9938-D33DBE3121B1}" type="datetimeFigureOut">
              <a:rPr lang="cs-CZ" smtClean="0"/>
              <a:t>12. 2. 2017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4E195-C89A-4A0F-BC2D-963E947950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03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4E195-C89A-4A0F-BC2D-963E9479505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191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ED-B91A-49CF-839C-DDC6B68F170C}" type="datetimeFigureOut">
              <a:rPr lang="cs-CZ" smtClean="0"/>
              <a:t>12. 2. 2017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D8-5F29-4DE9-96F7-03B3CEA2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31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ED-B91A-49CF-839C-DDC6B68F170C}" type="datetimeFigureOut">
              <a:rPr lang="cs-CZ" smtClean="0"/>
              <a:t>12. 2. 2017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D8-5F29-4DE9-96F7-03B3CEA2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49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ED-B91A-49CF-839C-DDC6B68F170C}" type="datetimeFigureOut">
              <a:rPr lang="cs-CZ" smtClean="0"/>
              <a:t>12. 2. 2017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D8-5F29-4DE9-96F7-03B3CEA2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1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ED-B91A-49CF-839C-DDC6B68F170C}" type="datetimeFigureOut">
              <a:rPr lang="cs-CZ" smtClean="0"/>
              <a:t>12. 2. 2017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D8-5F29-4DE9-96F7-03B3CEA2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97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ED-B91A-49CF-839C-DDC6B68F170C}" type="datetimeFigureOut">
              <a:rPr lang="cs-CZ" smtClean="0"/>
              <a:t>12. 2. 2017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D8-5F29-4DE9-96F7-03B3CEA2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19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ED-B91A-49CF-839C-DDC6B68F170C}" type="datetimeFigureOut">
              <a:rPr lang="cs-CZ" smtClean="0"/>
              <a:t>12. 2. 2017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D8-5F29-4DE9-96F7-03B3CEA2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44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ED-B91A-49CF-839C-DDC6B68F170C}" type="datetimeFigureOut">
              <a:rPr lang="cs-CZ" smtClean="0"/>
              <a:t>12. 2. 2017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D8-5F29-4DE9-96F7-03B3CEA2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53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ED-B91A-49CF-839C-DDC6B68F170C}" type="datetimeFigureOut">
              <a:rPr lang="cs-CZ" smtClean="0"/>
              <a:t>12. 2. 2017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D8-5F29-4DE9-96F7-03B3CEA2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79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ED-B91A-49CF-839C-DDC6B68F170C}" type="datetimeFigureOut">
              <a:rPr lang="cs-CZ" smtClean="0"/>
              <a:t>12. 2. 2017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D8-5F29-4DE9-96F7-03B3CEA2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74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ED-B91A-49CF-839C-DDC6B68F170C}" type="datetimeFigureOut">
              <a:rPr lang="cs-CZ" smtClean="0"/>
              <a:t>12. 2. 2017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D8-5F29-4DE9-96F7-03B3CEA2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75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ED-B91A-49CF-839C-DDC6B68F170C}" type="datetimeFigureOut">
              <a:rPr lang="cs-CZ" smtClean="0"/>
              <a:t>12. 2. 2017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D8-5F29-4DE9-96F7-03B3CEA2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99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551ED-B91A-49CF-839C-DDC6B68F170C}" type="datetimeFigureOut">
              <a:rPr lang="cs-CZ" smtClean="0"/>
              <a:t>12. 2. 2017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B6BD8-5F29-4DE9-96F7-03B3CEA2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49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/>
              <a:t>JAK SE RODÍ POČASÍ</a:t>
            </a:r>
            <a:endParaRPr lang="cs-CZ" sz="5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902" y="1545544"/>
            <a:ext cx="7614196" cy="5080097"/>
          </a:xfrm>
        </p:spPr>
      </p:pic>
    </p:spTree>
    <p:extLst>
      <p:ext uri="{BB962C8B-B14F-4D97-AF65-F5344CB8AC3E}">
        <p14:creationId xmlns:p14="http://schemas.microsoft.com/office/powerpoint/2010/main" val="332906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SVATOŇOVÁ, Hana. </a:t>
            </a:r>
            <a:r>
              <a:rPr lang="cs-CZ" i="1" dirty="0"/>
              <a:t>Integrovaná přírodověda 1-6</a:t>
            </a:r>
            <a:r>
              <a:rPr lang="cs-CZ" dirty="0"/>
              <a:t>. Brno: Masarykova univerzita, 2012. ISBN 978-80-210-5755-5</a:t>
            </a:r>
            <a:r>
              <a:rPr lang="cs-CZ" dirty="0" smtClean="0"/>
              <a:t>.</a:t>
            </a:r>
          </a:p>
          <a:p>
            <a:r>
              <a:rPr lang="cs-CZ" dirty="0" smtClean="0"/>
              <a:t>Obrázky – zdroj je uveden u každého obrázku přímo na slidu.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45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POČASÍ x PODNEBÍ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343"/>
            <a:ext cx="10515600" cy="52832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b="1" u="sng" dirty="0"/>
              <a:t>p</a:t>
            </a:r>
            <a:r>
              <a:rPr lang="cs-CZ" b="1" u="sng" dirty="0" smtClean="0"/>
              <a:t>očasí</a:t>
            </a:r>
            <a:r>
              <a:rPr lang="cs-CZ" dirty="0" smtClean="0"/>
              <a:t> – aktuální stav atmosféry na určitém místě v určitém čase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dirty="0" smtClean="0"/>
              <a:t>→ </a:t>
            </a:r>
            <a:r>
              <a:rPr lang="cs-CZ" u="sng" dirty="0" smtClean="0"/>
              <a:t>výsledek mnoha vlivů</a:t>
            </a:r>
            <a:r>
              <a:rPr lang="cs-CZ" dirty="0" smtClean="0"/>
              <a:t>, většina má původ v troposféře (nejnižší vrstva atmosféry, do cca  10 – 15 km od zemského povrchu)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dirty="0" smtClean="0"/>
              <a:t>→ vychází ze základních zákonitostí všeobecné cirkulace vzduchu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cs-CZ" b="1" u="sng" dirty="0" smtClean="0"/>
              <a:t>meteorologie</a:t>
            </a:r>
            <a:r>
              <a:rPr lang="cs-CZ" dirty="0" smtClean="0"/>
              <a:t> – vědecká disciplína, která </a:t>
            </a:r>
            <a:r>
              <a:rPr lang="cs-CZ" u="sng" dirty="0" smtClean="0"/>
              <a:t>pořizuje</a:t>
            </a:r>
            <a:r>
              <a:rPr lang="cs-CZ" dirty="0" smtClean="0"/>
              <a:t>, </a:t>
            </a:r>
            <a:r>
              <a:rPr lang="cs-CZ" u="sng" dirty="0" smtClean="0"/>
              <a:t>vyhodnocuje</a:t>
            </a:r>
            <a:r>
              <a:rPr lang="cs-CZ" dirty="0" smtClean="0"/>
              <a:t> a </a:t>
            </a:r>
            <a:r>
              <a:rPr lang="cs-CZ" u="sng" dirty="0" smtClean="0"/>
              <a:t>zaznamenává veličiny</a:t>
            </a:r>
            <a:r>
              <a:rPr lang="cs-CZ" dirty="0" smtClean="0"/>
              <a:t>, které </a:t>
            </a:r>
            <a:r>
              <a:rPr lang="cs-CZ" u="sng" dirty="0" smtClean="0"/>
              <a:t>charakterizují stav atmosféry </a:t>
            </a:r>
            <a:r>
              <a:rPr lang="cs-CZ" dirty="0" smtClean="0"/>
              <a:t>(počasí) </a:t>
            </a:r>
            <a:r>
              <a:rPr lang="cs-CZ" dirty="0" smtClean="0"/>
              <a:t>→ </a:t>
            </a:r>
            <a:r>
              <a:rPr lang="cs-CZ" b="1" u="sng" dirty="0" smtClean="0"/>
              <a:t>tzv. meteorologické prvky </a:t>
            </a:r>
            <a:r>
              <a:rPr lang="cs-CZ" dirty="0" smtClean="0"/>
              <a:t>– teplota vzduchu, atmosférický tlak, směr a rychlost větru, vlhkost vzduchu, oblačnost, srážky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dirty="0" smtClean="0"/>
          </a:p>
          <a:p>
            <a:pPr algn="just">
              <a:lnSpc>
                <a:spcPct val="150000"/>
              </a:lnSpc>
            </a:pPr>
            <a:r>
              <a:rPr lang="cs-CZ" b="1" dirty="0"/>
              <a:t>p</a:t>
            </a:r>
            <a:r>
              <a:rPr lang="cs-CZ" b="1" dirty="0" smtClean="0"/>
              <a:t>odnebí </a:t>
            </a:r>
            <a:r>
              <a:rPr lang="cs-CZ" dirty="0" smtClean="0"/>
              <a:t>(klima) – popisuje dlouhodobě se opakující režimy počasí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34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TLAKOVÉ ÚTVARY, PROUDĚNÍ VZDUCHU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TLAKOVÉ NÍŽE – N, L - LOW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1714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v</a:t>
            </a:r>
            <a:r>
              <a:rPr lang="cs-CZ" sz="2400" dirty="0" smtClean="0"/>
              <a:t> místech, kde je </a:t>
            </a:r>
            <a:r>
              <a:rPr lang="cs-CZ" sz="2400" u="sng" dirty="0" smtClean="0"/>
              <a:t>vzduch ohřátý </a:t>
            </a:r>
            <a:r>
              <a:rPr lang="cs-CZ" sz="2400" dirty="0" smtClean="0"/>
              <a:t>a </a:t>
            </a:r>
            <a:r>
              <a:rPr lang="cs-CZ" sz="2400" u="sng" dirty="0" smtClean="0"/>
              <a:t>stoupá vzhůru</a:t>
            </a:r>
            <a:r>
              <a:rPr lang="cs-CZ" sz="2400" dirty="0" smtClean="0"/>
              <a:t>, se </a:t>
            </a:r>
            <a:r>
              <a:rPr lang="cs-CZ" sz="2400" b="1" u="sng" dirty="0" smtClean="0"/>
              <a:t>sníží tlak a vzniká tlaková níže</a:t>
            </a:r>
            <a:r>
              <a:rPr lang="cs-CZ" sz="2400" dirty="0" smtClean="0"/>
              <a:t> </a:t>
            </a:r>
            <a:r>
              <a:rPr lang="cs-CZ" sz="2000" i="1" dirty="0" smtClean="0"/>
              <a:t>(oblast vzduchu, kde je tlak výrazně nižší než v okolí) </a:t>
            </a:r>
            <a:r>
              <a:rPr lang="cs-CZ" sz="2400" dirty="0" smtClean="0"/>
              <a:t>→ vytvoří se </a:t>
            </a:r>
            <a:r>
              <a:rPr lang="cs-CZ" sz="2400" u="sng" dirty="0" smtClean="0"/>
              <a:t>tlakové rozdíly</a:t>
            </a:r>
            <a:r>
              <a:rPr lang="cs-CZ" sz="2400" dirty="0" smtClean="0"/>
              <a:t> u zemského povrchu </a:t>
            </a:r>
            <a:r>
              <a:rPr lang="cs-CZ" sz="2400" dirty="0" smtClean="0"/>
              <a:t>→ </a:t>
            </a:r>
            <a:r>
              <a:rPr lang="cs-CZ" sz="2400" b="1" u="sng" dirty="0" smtClean="0"/>
              <a:t>vzduch začne proudit do míst s nižším tlakem </a:t>
            </a:r>
            <a:r>
              <a:rPr lang="cs-CZ" sz="2400" dirty="0" smtClean="0"/>
              <a:t>→ </a:t>
            </a:r>
            <a:r>
              <a:rPr lang="cs-CZ" sz="2400" b="1" u="sng" dirty="0" smtClean="0"/>
              <a:t>vzniká vítr</a:t>
            </a:r>
            <a:endParaRPr lang="cs-CZ" sz="240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/>
              <a:t>o</a:t>
            </a:r>
            <a:r>
              <a:rPr lang="cs-CZ" sz="2400" dirty="0" smtClean="0"/>
              <a:t>blast vysokého tlaku vzduchu, tzn. oblast vzduchu, kde je tlak vyšší než v okolí</a:t>
            </a:r>
          </a:p>
          <a:p>
            <a:pPr algn="just">
              <a:lnSpc>
                <a:spcPct val="150000"/>
              </a:lnSpc>
            </a:pPr>
            <a:endParaRPr lang="cs-CZ" sz="240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5997575" y="1681163"/>
            <a:ext cx="5157787" cy="823912"/>
          </a:xfrm>
        </p:spPr>
        <p:txBody>
          <a:bodyPr/>
          <a:lstStyle/>
          <a:p>
            <a:r>
              <a:rPr lang="cs-CZ" dirty="0" smtClean="0"/>
              <a:t>TLAKOVÉ VÝŠE – V, H - HIGH</a:t>
            </a:r>
            <a:endParaRPr lang="cs-CZ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788" y="4189403"/>
            <a:ext cx="4800600" cy="248716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924800" y="6524596"/>
            <a:ext cx="557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http://meteorologie.xf.cz/tlak2.html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0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629" y="103868"/>
            <a:ext cx="8561463" cy="6421097"/>
          </a:xfrm>
        </p:spPr>
      </p:pic>
      <p:sp>
        <p:nvSpPr>
          <p:cNvPr id="7" name="TextBox 6"/>
          <p:cNvSpPr txBox="1"/>
          <p:nvPr/>
        </p:nvSpPr>
        <p:spPr>
          <a:xfrm>
            <a:off x="6763657" y="6524965"/>
            <a:ext cx="5428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http://slideplayer.cz/slide/1894161/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6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TLAKOVÉ ÚTVARY – VLIV NA POČASÍ 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30316"/>
            <a:ext cx="5157787" cy="823912"/>
          </a:xfrm>
        </p:spPr>
        <p:txBody>
          <a:bodyPr/>
          <a:lstStyle/>
          <a:p>
            <a:r>
              <a:rPr lang="cs-CZ" dirty="0" smtClean="0"/>
              <a:t>TLAKOVÁ NÍŽE 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706" y="2206389"/>
            <a:ext cx="5157787" cy="13160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/>
              <a:t>p</a:t>
            </a:r>
            <a:r>
              <a:rPr lang="cs-CZ" sz="2400" dirty="0" smtClean="0"/>
              <a:t>řináší oblačnost a srážky, udržuje stálou teplotu</a:t>
            </a:r>
          </a:p>
          <a:p>
            <a:pPr algn="just">
              <a:lnSpc>
                <a:spcPct val="150000"/>
              </a:lnSpc>
            </a:pPr>
            <a:endParaRPr lang="cs-CZ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30316"/>
            <a:ext cx="5183188" cy="823912"/>
          </a:xfrm>
        </p:spPr>
        <p:txBody>
          <a:bodyPr/>
          <a:lstStyle/>
          <a:p>
            <a:r>
              <a:rPr lang="cs-CZ" dirty="0" smtClean="0"/>
              <a:t>TLAKOVÁ VÝŠE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7588" y="2260344"/>
            <a:ext cx="5183188" cy="9493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/>
              <a:t>p</a:t>
            </a:r>
            <a:r>
              <a:rPr lang="cs-CZ" sz="2400" dirty="0" smtClean="0"/>
              <a:t>řináší bezoblačné počasí, v létě horka, v zimě chlad a mrazy </a:t>
            </a:r>
            <a:endParaRPr lang="cs-CZ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29469" y="3441680"/>
            <a:ext cx="1033621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ATMOSFÉRICKÉ FRONTY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dirty="0" smtClean="0"/>
              <a:t>  </a:t>
            </a:r>
            <a:r>
              <a:rPr lang="cs-CZ" sz="2200" b="1" dirty="0" smtClean="0"/>
              <a:t>● </a:t>
            </a:r>
            <a:r>
              <a:rPr lang="cs-CZ" sz="2200" dirty="0" smtClean="0"/>
              <a:t>hranice mezi teplým a studeným vzduchem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b="1" u="sng" dirty="0" smtClean="0">
                <a:solidFill>
                  <a:srgbClr val="FF0000"/>
                </a:solidFill>
              </a:rPr>
              <a:t>Teplá fronta </a:t>
            </a:r>
            <a:r>
              <a:rPr lang="cs-CZ" sz="2200" dirty="0" smtClean="0"/>
              <a:t>– rozhraní, kde se teplý vzduch nasouvá na studený, přináší </a:t>
            </a:r>
            <a:r>
              <a:rPr lang="cs-CZ" sz="2200" b="1" u="sng" dirty="0" smtClean="0"/>
              <a:t>mírné</a:t>
            </a:r>
            <a:r>
              <a:rPr lang="cs-CZ" sz="2200" dirty="0" smtClean="0"/>
              <a:t>, ale </a:t>
            </a:r>
            <a:r>
              <a:rPr lang="cs-CZ" sz="2200" b="1" u="sng" dirty="0" smtClean="0"/>
              <a:t>vytrvalé srážky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b="1" u="sng" dirty="0" smtClean="0">
                <a:solidFill>
                  <a:srgbClr val="0070C0"/>
                </a:solidFill>
              </a:rPr>
              <a:t>Studená fronta </a:t>
            </a:r>
            <a:r>
              <a:rPr lang="cs-CZ" sz="2200" dirty="0" smtClean="0"/>
              <a:t>– rozhraní, kdy studený vzduch vytlačuej teplý, </a:t>
            </a:r>
            <a:r>
              <a:rPr lang="cs-CZ" sz="2200" b="1" u="sng" dirty="0" smtClean="0"/>
              <a:t>přináší bouřky a lijáky </a:t>
            </a:r>
            <a:endParaRPr lang="cs-CZ" sz="2200" b="1" u="sn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411" y="3541855"/>
            <a:ext cx="4690270" cy="153104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820546" y="6581001"/>
            <a:ext cx="5413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http://artemis.osu.cz/Gemet/meteo2/tep_1.htm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39806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0"/>
            <a:ext cx="3932237" cy="1600200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TEPLÁ FRONTA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 smtClean="0"/>
              <a:t>Nejčastěji se vyskytuje v zimě – trvalé slabé srážky, vrstevnatá oblačnost</a:t>
            </a:r>
          </a:p>
          <a:p>
            <a:pPr algn="just">
              <a:lnSpc>
                <a:spcPct val="150000"/>
              </a:lnSpc>
            </a:pPr>
            <a:r>
              <a:rPr lang="cs-CZ" sz="2400" dirty="0" smtClean="0"/>
              <a:t>Po jejím přechodu následuje oteplení. </a:t>
            </a:r>
          </a:p>
          <a:p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5183188" y="6139543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http://slideplayer.cz/slide/2281979/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97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0"/>
            <a:ext cx="3932237" cy="16002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STUDENÁ FRONTA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688306"/>
            <a:ext cx="6172200" cy="347186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8545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 smtClean="0"/>
              <a:t>Léto -  bouřky a silné srážky.</a:t>
            </a:r>
          </a:p>
          <a:p>
            <a:pPr algn="just">
              <a:lnSpc>
                <a:spcPct val="150000"/>
              </a:lnSpc>
            </a:pPr>
            <a:r>
              <a:rPr lang="cs-CZ" sz="2400" dirty="0" smtClean="0"/>
              <a:t>Zima - přináší silné sněžení. </a:t>
            </a:r>
          </a:p>
          <a:p>
            <a:pPr algn="just">
              <a:lnSpc>
                <a:spcPct val="150000"/>
              </a:lnSpc>
            </a:pPr>
            <a:r>
              <a:rPr lang="cs-CZ" sz="2400" dirty="0" smtClean="0"/>
              <a:t>Po jejím přechodu následuje ochlazení. </a:t>
            </a:r>
            <a:endParaRPr lang="cs-CZ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83188" y="5442857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https://www.youtube.com/watch?v=lDiezJ3trqg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9" y="-12246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SYNOPTICKÁ - přehledná MAPA</a:t>
            </a:r>
            <a:endParaRPr lang="cs-C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945" y="1052059"/>
            <a:ext cx="9401456" cy="5411087"/>
          </a:xfrm>
        </p:spPr>
      </p:pic>
      <p:sp>
        <p:nvSpPr>
          <p:cNvPr id="5" name="TextBox 4"/>
          <p:cNvSpPr txBox="1"/>
          <p:nvPr/>
        </p:nvSpPr>
        <p:spPr>
          <a:xfrm>
            <a:off x="7170057" y="6488668"/>
            <a:ext cx="4542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http://www.skyfly.cz/synopredcolor.htm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483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820" y="0"/>
            <a:ext cx="8660038" cy="6177494"/>
          </a:xfrm>
        </p:spPr>
      </p:pic>
      <p:sp>
        <p:nvSpPr>
          <p:cNvPr id="5" name="TextBox 4"/>
          <p:cNvSpPr txBox="1"/>
          <p:nvPr/>
        </p:nvSpPr>
        <p:spPr>
          <a:xfrm>
            <a:off x="1862820" y="6211669"/>
            <a:ext cx="8660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http://www.czech-press.cz/index.php?option=com_content&amp;view=article&amp;id=2103:konec-romanticke-meteorologie-sp-2129114600&amp;catid=1597&amp;Itemid=148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735078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344</Words>
  <Application>Microsoft Office PowerPoint</Application>
  <PresentationFormat>Widescreen</PresentationFormat>
  <Paragraphs>46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JAK SE RODÍ POČASÍ</vt:lpstr>
      <vt:lpstr>POČASÍ x PODNEBÍ</vt:lpstr>
      <vt:lpstr>TLAKOVÉ ÚTVARY, PROUDĚNÍ VZDUCHU</vt:lpstr>
      <vt:lpstr>PowerPoint Presentation</vt:lpstr>
      <vt:lpstr>TLAKOVÉ ÚTVARY – VLIV NA POČASÍ </vt:lpstr>
      <vt:lpstr>TEPLÁ FRONTA</vt:lpstr>
      <vt:lpstr>STUDENÁ FRONTA</vt:lpstr>
      <vt:lpstr>SYNOPTICKÁ - přehledná MAPA</vt:lpstr>
      <vt:lpstr>PowerPoint Presentation</vt:lpstr>
      <vt:lpstr>ZDROJE: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SE RODÍ POČASÍ</dc:title>
  <dc:creator>Barbora Žabková</dc:creator>
  <cp:lastModifiedBy>Barbora Žabková</cp:lastModifiedBy>
  <cp:revision>9</cp:revision>
  <dcterms:created xsi:type="dcterms:W3CDTF">2017-02-12T14:56:17Z</dcterms:created>
  <dcterms:modified xsi:type="dcterms:W3CDTF">2017-02-12T16:02:23Z</dcterms:modified>
</cp:coreProperties>
</file>