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58" r:id="rId4"/>
    <p:sldId id="277" r:id="rId5"/>
    <p:sldId id="259" r:id="rId6"/>
    <p:sldId id="260" r:id="rId7"/>
    <p:sldId id="278" r:id="rId8"/>
    <p:sldId id="261" r:id="rId9"/>
    <p:sldId id="262" r:id="rId10"/>
    <p:sldId id="279" r:id="rId11"/>
    <p:sldId id="263" r:id="rId12"/>
    <p:sldId id="264" r:id="rId13"/>
    <p:sldId id="280" r:id="rId14"/>
    <p:sldId id="274" r:id="rId15"/>
    <p:sldId id="273" r:id="rId16"/>
    <p:sldId id="281" r:id="rId17"/>
    <p:sldId id="265" r:id="rId18"/>
    <p:sldId id="266" r:id="rId19"/>
    <p:sldId id="282" r:id="rId20"/>
    <p:sldId id="267" r:id="rId21"/>
    <p:sldId id="268" r:id="rId22"/>
    <p:sldId id="283" r:id="rId23"/>
    <p:sldId id="269" r:id="rId24"/>
    <p:sldId id="270" r:id="rId25"/>
    <p:sldId id="27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2652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F927D-285A-47AB-B1FE-8216C701012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EF5E-2825-4EDB-9FF6-435816EDA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A1DCFEB-4266-44AF-94E4-06DD0C5B2630}" type="datetimeFigureOut">
              <a:rPr lang="cs-CZ" smtClean="0"/>
              <a:pPr/>
              <a:t>4. 12. 2016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9915BEE-F87B-4C8A-AF21-443CE01144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tynamotorce.cz/wp-content/uploads/2015/02/postojna_iStock_000041866122_Medium-1027x500.jpg" TargetMode="External"/><Relationship Id="rId2" Type="http://schemas.openxmlformats.org/officeDocument/2006/relationships/hyperlink" Target="http://ireferaty.cz/316/1686/Slovinsk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eferaty.cz/316/1889/Cerna-hora" TargetMode="External"/><Relationship Id="rId5" Type="http://schemas.openxmlformats.org/officeDocument/2006/relationships/hyperlink" Target="http://ireferaty.cz/316/1900/Bosna-a-Hercegovina" TargetMode="External"/><Relationship Id="rId4" Type="http://schemas.openxmlformats.org/officeDocument/2006/relationships/hyperlink" Target="http://pikantus.blog.cz/1101/chorvatsk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s.wikipedia.org/wiki/Rozlo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 smtClean="0"/>
              <a:t>Jadranské státy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Andrea </a:t>
            </a:r>
            <a:r>
              <a:rPr lang="cs-CZ" dirty="0" err="1" smtClean="0"/>
              <a:t>Cinová</a:t>
            </a:r>
            <a:endParaRPr lang="cs-CZ" dirty="0"/>
          </a:p>
        </p:txBody>
      </p:sp>
      <p:pic>
        <p:nvPicPr>
          <p:cNvPr id="4" name="Picture 29" descr="jugoslavie-sta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4114800" cy="2786063"/>
          </a:xfrm>
          <a:prstGeom prst="rect">
            <a:avLst/>
          </a:prstGeom>
          <a:noFill/>
        </p:spPr>
      </p:pic>
      <p:pic>
        <p:nvPicPr>
          <p:cNvPr id="5" name="Picture 30" descr="J:\PIVOVAR\přípravy\jadran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191000" cy="32464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86657"/>
          </a:xfrm>
        </p:spPr>
        <p:txBody>
          <a:bodyPr/>
          <a:lstStyle/>
          <a:p>
            <a:r>
              <a:rPr lang="cs-CZ" dirty="0" smtClean="0"/>
              <a:t>Agrárně průmyslový stát, významné nerostné zdroje. Hospodářsky rozvrácené válkou.</a:t>
            </a:r>
            <a:br>
              <a:rPr lang="cs-CZ" dirty="0" smtClean="0"/>
            </a:br>
            <a:r>
              <a:rPr lang="cs-CZ" dirty="0" smtClean="0"/>
              <a:t>Nerostné suroviny: velké zásoby dřeva, bauxit, olovo, žel. ruda, hnědé uhlí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ZEMĚDĚLSTVÍ</a:t>
            </a:r>
            <a:r>
              <a:rPr lang="cs-CZ" dirty="0" smtClean="0"/>
              <a:t>:  kukuřice, pšenice, brambor, ovoce, vinná réva,</a:t>
            </a:r>
            <a:br>
              <a:rPr lang="cs-CZ" dirty="0" smtClean="0"/>
            </a:br>
            <a:r>
              <a:rPr lang="cs-CZ" dirty="0" smtClean="0"/>
              <a:t>tabák, olivy, Chov ovcí a skotu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PRŮMYSL</a:t>
            </a:r>
            <a:r>
              <a:rPr lang="cs-CZ" dirty="0" smtClean="0"/>
              <a:t>: dřevozpracující, hutnický 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sarajevo-d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92922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sarajevo-olymp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924300" cy="2900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 smtClean="0"/>
              <a:t>Srbsko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hl. m. Bělehrad</a:t>
            </a:r>
          </a:p>
          <a:p>
            <a:r>
              <a:rPr lang="cs-CZ" b="1" dirty="0" smtClean="0"/>
              <a:t>Rozloha</a:t>
            </a:r>
            <a:r>
              <a:rPr lang="cs-CZ" dirty="0" smtClean="0"/>
              <a:t>: 88 361 km²  </a:t>
            </a:r>
          </a:p>
          <a:p>
            <a:r>
              <a:rPr lang="cs-CZ" b="1" u="sng" dirty="0" smtClean="0"/>
              <a:t>Nejvyšší bod</a:t>
            </a:r>
            <a:r>
              <a:rPr lang="cs-CZ" dirty="0" smtClean="0"/>
              <a:t>: </a:t>
            </a:r>
            <a:r>
              <a:rPr lang="cs-CZ" dirty="0" err="1" smtClean="0"/>
              <a:t>Midžur</a:t>
            </a:r>
            <a:r>
              <a:rPr lang="cs-CZ" dirty="0" smtClean="0"/>
              <a:t> </a:t>
            </a:r>
          </a:p>
          <a:p>
            <a:r>
              <a:rPr lang="cs-CZ" b="1" u="sng" dirty="0" smtClean="0"/>
              <a:t>Počet obyvatel</a:t>
            </a:r>
            <a:r>
              <a:rPr lang="cs-CZ" dirty="0" smtClean="0"/>
              <a:t>: 7 120 666 </a:t>
            </a:r>
          </a:p>
          <a:p>
            <a:r>
              <a:rPr lang="cs-CZ" b="1" dirty="0" smtClean="0"/>
              <a:t>Vznik</a:t>
            </a:r>
            <a:r>
              <a:rPr lang="cs-CZ" dirty="0" smtClean="0"/>
              <a:t>: 5. června 2006 </a:t>
            </a:r>
          </a:p>
          <a:p>
            <a:r>
              <a:rPr lang="cs-CZ" dirty="0" smtClean="0"/>
              <a:t>nejdelší řeka - Dunaj (2 850 km)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5" descr="Map of Serbia and Montene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643338" cy="390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Andrea\AppData\Local\Microsoft\Windows\INetCache\IE\H1OPGR74\Flag_of_Serbia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214578" cy="10748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Ekonomika je pod vlivem hospodářského embarga v troskách, astronomicky narostla inflace, je vysoká nezaměstnanost téměř 30% a bují černý i mezinárodní ilegální obchod. </a:t>
            </a:r>
          </a:p>
          <a:p>
            <a:r>
              <a:rPr lang="cs-CZ" sz="2800" dirty="0" smtClean="0"/>
              <a:t>Téměř 1/3 práceschopného obyvatelstva ve Vojvodině je zaměstnaná v zemědělství, které produkuje především kukuřici, cukrovou řepu a krmiva pro chov prasat.   </a:t>
            </a:r>
          </a:p>
          <a:p>
            <a:r>
              <a:rPr lang="cs-CZ" sz="2800" dirty="0" smtClean="0"/>
              <a:t>Země disponuje značnými zásobami hnědého uhlí, které je hlavním energetickým zdrojem. Ve Vojvodině se těží i menší množství ropy a zemního plynu. V zemi je kvůli embargu velký nedostatek pohonných hmot. </a:t>
            </a:r>
            <a:endParaRPr lang="cs-CZ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icevacka-klis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117469" cy="6088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 smtClean="0"/>
              <a:t>Černá hora</a:t>
            </a:r>
            <a:endParaRPr lang="cs-CZ" sz="6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Hlavní město: </a:t>
            </a:r>
            <a:r>
              <a:rPr lang="cs-CZ" sz="2800" b="1" dirty="0" err="1" smtClean="0"/>
              <a:t>Podgorica</a:t>
            </a:r>
            <a:r>
              <a:rPr lang="cs-CZ" sz="2800" b="1" dirty="0" smtClean="0"/>
              <a:t> </a:t>
            </a:r>
          </a:p>
          <a:p>
            <a:r>
              <a:rPr lang="cs-CZ" sz="2800" b="1" dirty="0" smtClean="0"/>
              <a:t>Rozloha: 14 026 km</a:t>
            </a:r>
            <a:r>
              <a:rPr lang="cs-CZ" sz="2800" b="1" baseline="30000" dirty="0" smtClean="0"/>
              <a:t>2</a:t>
            </a:r>
          </a:p>
          <a:p>
            <a:r>
              <a:rPr lang="cs-CZ" sz="2800" b="1" dirty="0" smtClean="0"/>
              <a:t>nejvyšší bod - </a:t>
            </a:r>
            <a:r>
              <a:rPr lang="cs-CZ" sz="2800" b="1" dirty="0" err="1" smtClean="0"/>
              <a:t>Bobotov</a:t>
            </a:r>
            <a:r>
              <a:rPr lang="cs-CZ" sz="2800" b="1" dirty="0" smtClean="0"/>
              <a:t> Kuk (2 522 m)</a:t>
            </a:r>
          </a:p>
          <a:p>
            <a:r>
              <a:rPr lang="cs-CZ" sz="2800" b="1" dirty="0" smtClean="0"/>
              <a:t> nejnižší bod - Jaderské moře (0 m)  </a:t>
            </a:r>
          </a:p>
          <a:p>
            <a:r>
              <a:rPr lang="cs-CZ" sz="2800" b="1" dirty="0" smtClean="0"/>
              <a:t>Počet obyvatel :  přes 662 tis.</a:t>
            </a:r>
          </a:p>
          <a:p>
            <a:r>
              <a:rPr lang="cs-CZ" sz="2800" b="1" dirty="0" smtClean="0"/>
              <a:t>Vodstvo: Jaderské moře </a:t>
            </a:r>
          </a:p>
          <a:p>
            <a:r>
              <a:rPr lang="cs-CZ" sz="2800" b="1" dirty="0" smtClean="0"/>
              <a:t>Datum vzniku: 2006 </a:t>
            </a:r>
          </a:p>
          <a:p>
            <a:r>
              <a:rPr lang="cs-CZ" sz="2800" b="1" dirty="0" smtClean="0"/>
              <a:t>vydělávají hlavně turistikou.</a:t>
            </a:r>
          </a:p>
          <a:p>
            <a:r>
              <a:rPr lang="pl-PL" b="1" dirty="0" smtClean="0"/>
              <a:t>je republika s parlamentní demokracií. </a:t>
            </a:r>
            <a:endParaRPr lang="cs-CZ" b="1" dirty="0"/>
          </a:p>
        </p:txBody>
      </p:sp>
      <p:pic>
        <p:nvPicPr>
          <p:cNvPr id="7" name="Obrázek 6" descr="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66"/>
            <a:ext cx="3714728" cy="185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Andrea\AppData\Local\Microsoft\Windows\INetCache\IE\YUBZK9UW\220px-Montenegro-un-cs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14620"/>
            <a:ext cx="2794000" cy="318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Černá Hora patřila </a:t>
            </a:r>
            <a:r>
              <a:rPr lang="cs-CZ" dirty="0" smtClean="0"/>
              <a:t>v rámci bývalé Jugoslávie k nejzaostalejším. 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ZEMĚDĚLSTVÍ</a:t>
            </a:r>
            <a:r>
              <a:rPr lang="cs-CZ" dirty="0" smtClean="0"/>
              <a:t>: Černá Hora přesto zůstává nadále převážně zemědělskou zemí, kde převládá chov ovcí, koz a prasat. Důležitý je rybolov. Pěstuje se i určitý množství obilnin, zeleniny, ovoce a tabáku. 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PRŮMYSL: </a:t>
            </a:r>
            <a:r>
              <a:rPr lang="cs-CZ" dirty="0" smtClean="0"/>
              <a:t> V zemi jsou významná ložiska bauxitu, těží se i polymetalické rudy. Rozvinulo se hutnictví barevných kovů, stavba lodí a zpracování dřeva. 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koso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00034" y="642918"/>
            <a:ext cx="8098975" cy="554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 smtClean="0"/>
              <a:t>Makedonie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Hlavní město</a:t>
            </a:r>
            <a:r>
              <a:rPr lang="cs-CZ" dirty="0" smtClean="0"/>
              <a:t>: Skopje </a:t>
            </a:r>
          </a:p>
          <a:p>
            <a:r>
              <a:rPr lang="cs-CZ" b="1" dirty="0" smtClean="0"/>
              <a:t>Rozloha</a:t>
            </a:r>
            <a:r>
              <a:rPr lang="cs-CZ" dirty="0" smtClean="0"/>
              <a:t>: 25 713 km²  </a:t>
            </a:r>
          </a:p>
          <a:p>
            <a:r>
              <a:rPr lang="cs-CZ" b="1" u="sng" dirty="0" smtClean="0"/>
              <a:t>Nejvyšší bod</a:t>
            </a:r>
            <a:r>
              <a:rPr lang="cs-CZ" dirty="0" smtClean="0"/>
              <a:t>: Velký </a:t>
            </a:r>
            <a:r>
              <a:rPr lang="cs-CZ" dirty="0" err="1" smtClean="0"/>
              <a:t>Korab</a:t>
            </a:r>
            <a:r>
              <a:rPr lang="cs-CZ" dirty="0" smtClean="0"/>
              <a:t> (2 764 m n. m.) </a:t>
            </a:r>
          </a:p>
          <a:p>
            <a:r>
              <a:rPr lang="cs-CZ" b="1" u="sng" dirty="0" smtClean="0"/>
              <a:t>Počet obyvatel</a:t>
            </a:r>
            <a:r>
              <a:rPr lang="cs-CZ" dirty="0" smtClean="0"/>
              <a:t>: přes 400 tisíc </a:t>
            </a:r>
            <a:r>
              <a:rPr lang="cs-CZ" baseline="30000" dirty="0" smtClean="0"/>
              <a:t>]</a:t>
            </a:r>
            <a:r>
              <a:rPr lang="cs-CZ" dirty="0" smtClean="0"/>
              <a:t>  </a:t>
            </a:r>
          </a:p>
          <a:p>
            <a:r>
              <a:rPr lang="cs-CZ" b="1" u="sng" dirty="0" smtClean="0"/>
              <a:t>Vznik</a:t>
            </a:r>
            <a:r>
              <a:rPr lang="cs-CZ" dirty="0" smtClean="0"/>
              <a:t>: 8. září 1991</a:t>
            </a:r>
          </a:p>
          <a:p>
            <a:r>
              <a:rPr lang="sv-SE" b="1" dirty="0" smtClean="0"/>
              <a:t>nejdelší řeka - Vardar (420 km)</a:t>
            </a:r>
            <a:r>
              <a:rPr lang="cs-CZ" b="1" dirty="0" smtClean="0"/>
              <a:t> </a:t>
            </a:r>
            <a:endParaRPr lang="cs-CZ" dirty="0" smtClean="0"/>
          </a:p>
          <a:p>
            <a:r>
              <a:rPr lang="cs-CZ" dirty="0" smtClean="0"/>
              <a:t>malý, chudý stát, vazby k Řecku</a:t>
            </a:r>
          </a:p>
          <a:p>
            <a:r>
              <a:rPr lang="cs-CZ" dirty="0" smtClean="0"/>
              <a:t>město </a:t>
            </a:r>
            <a:r>
              <a:rPr lang="cs-CZ" dirty="0" err="1" smtClean="0"/>
              <a:t>Ochrid</a:t>
            </a:r>
            <a:r>
              <a:rPr lang="cs-CZ" dirty="0" smtClean="0"/>
              <a:t> patří na seznam UNESCO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17" descr="Flag of Maced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57166"/>
            <a:ext cx="2085975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9" descr="Map of Macedo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00372"/>
            <a:ext cx="299611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ZEMĚDĚLSTVÍ: </a:t>
            </a:r>
            <a:r>
              <a:rPr lang="cs-CZ" dirty="0" smtClean="0"/>
              <a:t>Makedonské hospodářství je založeno především na </a:t>
            </a:r>
            <a:r>
              <a:rPr lang="cs-CZ" dirty="0" err="1" smtClean="0"/>
              <a:t>na</a:t>
            </a:r>
            <a:r>
              <a:rPr lang="cs-CZ" dirty="0" smtClean="0"/>
              <a:t> pěstování obilnin. V místech s mírnějším podnebím a zavlažováním se daří bavlníku, rýži, citrusům a tabáku. Pěstuje se rovněž mák, brambory, cukrovka a vinná réva.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PRŮMYSL: </a:t>
            </a:r>
            <a:r>
              <a:rPr lang="cs-CZ" dirty="0" smtClean="0"/>
              <a:t>V zemi se těží rudy zinku, chromu, železa, hnědé uhlí a azbest.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Základní informace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/>
              <a:t>do r. 1991 spojeny ve stát Jugoslávie</a:t>
            </a:r>
          </a:p>
          <a:p>
            <a:r>
              <a:rPr lang="cs-CZ" sz="4000" dirty="0" smtClean="0"/>
              <a:t>1992 rozpad, válečné konflikty, jejichž příčinou </a:t>
            </a:r>
          </a:p>
          <a:p>
            <a:r>
              <a:rPr lang="cs-CZ" sz="4000" dirty="0" smtClean="0"/>
              <a:t>byly ekonomické a náboženské rozdíly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558453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85794"/>
            <a:ext cx="8006323" cy="529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 smtClean="0"/>
              <a:t>Albánie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hl. m. Tirana</a:t>
            </a:r>
          </a:p>
          <a:p>
            <a:r>
              <a:rPr lang="cs-CZ" b="1" dirty="0" smtClean="0"/>
              <a:t>Rozloha: 28 748 km</a:t>
            </a:r>
            <a:r>
              <a:rPr lang="cs-CZ" b="1" baseline="30000" dirty="0" smtClean="0"/>
              <a:t>2 </a:t>
            </a:r>
          </a:p>
          <a:p>
            <a:r>
              <a:rPr lang="cs-CZ" b="1" dirty="0" smtClean="0"/>
              <a:t>nejdelší řeka - </a:t>
            </a:r>
            <a:r>
              <a:rPr lang="cs-CZ" b="1" dirty="0" err="1" smtClean="0"/>
              <a:t>Drini</a:t>
            </a:r>
            <a:r>
              <a:rPr lang="cs-CZ" b="1" dirty="0" smtClean="0"/>
              <a:t> (281 km)</a:t>
            </a:r>
          </a:p>
          <a:p>
            <a:r>
              <a:rPr lang="cs-CZ" b="1" dirty="0" smtClean="0"/>
              <a:t>nejnižší bod - Jaderské moře (0 m)  </a:t>
            </a:r>
          </a:p>
          <a:p>
            <a:r>
              <a:rPr lang="cs-CZ" b="1" dirty="0" smtClean="0"/>
              <a:t>nejvyšší bod - </a:t>
            </a:r>
            <a:r>
              <a:rPr lang="cs-CZ" b="1" dirty="0" err="1" smtClean="0"/>
              <a:t>Maja</a:t>
            </a:r>
            <a:r>
              <a:rPr lang="cs-CZ" b="1" dirty="0" smtClean="0"/>
              <a:t> e </a:t>
            </a:r>
            <a:r>
              <a:rPr lang="cs-CZ" b="1" dirty="0" err="1" smtClean="0"/>
              <a:t>Korabit</a:t>
            </a:r>
            <a:r>
              <a:rPr lang="cs-CZ" b="1" dirty="0" smtClean="0"/>
              <a:t> (2 753 m),  </a:t>
            </a:r>
          </a:p>
          <a:p>
            <a:r>
              <a:rPr lang="cs-CZ" b="1" dirty="0" smtClean="0"/>
              <a:t>Počet obyvatel: 3 581 655</a:t>
            </a:r>
          </a:p>
          <a:p>
            <a:r>
              <a:rPr lang="cs-CZ" b="1" dirty="0" smtClean="0"/>
              <a:t>Měna: </a:t>
            </a:r>
            <a:r>
              <a:rPr lang="cs-CZ" dirty="0" smtClean="0"/>
              <a:t>Albánský lek </a:t>
            </a:r>
          </a:p>
          <a:p>
            <a:r>
              <a:rPr lang="cs-CZ" dirty="0" smtClean="0"/>
              <a:t>Albánský název znamená v </a:t>
            </a:r>
            <a:r>
              <a:rPr lang="cs-CZ" u="sng" dirty="0" smtClean="0"/>
              <a:t>překladu                                                    </a:t>
            </a:r>
            <a:r>
              <a:rPr lang="cs-CZ" dirty="0" smtClean="0"/>
              <a:t>„Země orlů“.</a:t>
            </a:r>
            <a:endParaRPr lang="cs-CZ" b="1" dirty="0" smtClean="0"/>
          </a:p>
          <a:p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asi nejchudší stát Evropy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5" descr="Flag of Alb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0351"/>
            <a:ext cx="2127278" cy="1311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Map of Alb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643182"/>
            <a:ext cx="2928957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ZEMĚDĚLSTVÍ: </a:t>
            </a:r>
            <a:r>
              <a:rPr lang="cs-CZ" dirty="0" smtClean="0"/>
              <a:t>Významné je pěstování tabáku, oliv a ovoce (jablka, hrušky, citrusové plody) Protože je Albánie přímořská oblast, má nezastupitelnou roli i rybolov.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PRŮMYSL: </a:t>
            </a:r>
            <a:r>
              <a:rPr lang="cs-CZ" dirty="0" smtClean="0"/>
              <a:t>textilní, kožedělný, papírenský, těžební, chemický, těžba ropy, mědi, chrómu, niklu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albani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79106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6000" dirty="0" smtClean="0"/>
              <a:t>Děkuji za pozornost</a:t>
            </a:r>
            <a:endParaRPr lang="cs-CZ" sz="6000" dirty="0"/>
          </a:p>
        </p:txBody>
      </p:sp>
      <p:pic>
        <p:nvPicPr>
          <p:cNvPr id="1027" name="Picture 3" descr="C:\Users\Andrea\AppData\Local\Microsoft\Windows\INetCache\IE\G0G9Z1TZ\Smiley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8258">
            <a:off x="6021415" y="2806713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http://ireferaty.cz/316/1686/Slovinsko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cestynamotorce.cz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wp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content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uploads</a:t>
            </a:r>
            <a:r>
              <a:rPr lang="cs-CZ" dirty="0" smtClean="0">
                <a:hlinkClick r:id="rId3"/>
              </a:rPr>
              <a:t>/2015/02/</a:t>
            </a:r>
            <a:r>
              <a:rPr lang="cs-CZ" dirty="0" err="1" smtClean="0">
                <a:hlinkClick r:id="rId3"/>
              </a:rPr>
              <a:t>postojna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iStock</a:t>
            </a:r>
            <a:r>
              <a:rPr lang="cs-CZ" dirty="0" smtClean="0">
                <a:hlinkClick r:id="rId3"/>
              </a:rPr>
              <a:t>_000041866122_Medium-1027x500.jpg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4"/>
              </a:rPr>
              <a:t>http://pikantus.blog.cz/1101/chorvatsko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5"/>
              </a:rPr>
              <a:t>http://ireferaty.cz/316/1900/Bosna-a-Hercegovina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http://ireferaty.cz/316/1889/Cerna-hora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 smtClean="0"/>
              <a:t>Slovinsko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hl.m</a:t>
            </a:r>
            <a:r>
              <a:rPr lang="cs-CZ" dirty="0" smtClean="0"/>
              <a:t>. </a:t>
            </a:r>
            <a:r>
              <a:rPr lang="cs-CZ" dirty="0" err="1" smtClean="0"/>
              <a:t>Ljubljana</a:t>
            </a:r>
            <a:endParaRPr lang="cs-CZ" dirty="0" smtClean="0"/>
          </a:p>
          <a:p>
            <a:r>
              <a:rPr lang="cs-CZ" b="1" u="sng" dirty="0" smtClean="0"/>
              <a:t>Rozloha</a:t>
            </a:r>
            <a:r>
              <a:rPr lang="cs-CZ" b="1" dirty="0" smtClean="0"/>
              <a:t>: </a:t>
            </a:r>
            <a:r>
              <a:rPr lang="cs-CZ" dirty="0" smtClean="0"/>
              <a:t>20 273</a:t>
            </a:r>
            <a:r>
              <a:rPr lang="cs-CZ" baseline="30000" dirty="0" smtClean="0"/>
              <a:t>[1]</a:t>
            </a:r>
            <a:r>
              <a:rPr lang="cs-CZ" dirty="0" smtClean="0"/>
              <a:t> km² </a:t>
            </a:r>
          </a:p>
          <a:p>
            <a:r>
              <a:rPr lang="cs-CZ" b="1" dirty="0" smtClean="0"/>
              <a:t>Počet obyvatel</a:t>
            </a:r>
            <a:r>
              <a:rPr lang="cs-CZ" dirty="0" smtClean="0"/>
              <a:t>: 2 061 085</a:t>
            </a:r>
            <a:r>
              <a:rPr lang="cs-CZ" baseline="30000" dirty="0" smtClean="0"/>
              <a:t>[2]</a:t>
            </a:r>
          </a:p>
          <a:p>
            <a:r>
              <a:rPr lang="cs-CZ" b="1" dirty="0" smtClean="0"/>
              <a:t>Nejvyšší bod</a:t>
            </a:r>
            <a:r>
              <a:rPr lang="cs-CZ" dirty="0" smtClean="0"/>
              <a:t>: Triglav (2864 m n. m.)</a:t>
            </a:r>
          </a:p>
          <a:p>
            <a:r>
              <a:rPr lang="cs-CZ" b="1" dirty="0" smtClean="0"/>
              <a:t>nejdelší řeka - </a:t>
            </a:r>
            <a:r>
              <a:rPr lang="cs-CZ" dirty="0" smtClean="0"/>
              <a:t>Sáva (940 km) </a:t>
            </a:r>
          </a:p>
          <a:p>
            <a:r>
              <a:rPr lang="cs-CZ" dirty="0" smtClean="0"/>
              <a:t>nejrozvinutější stát oblasti, člen EU</a:t>
            </a:r>
          </a:p>
          <a:p>
            <a:r>
              <a:rPr lang="cs-CZ" dirty="0" smtClean="0"/>
              <a:t>má přístup k Baltskému zálivu a </a:t>
            </a:r>
            <a:br>
              <a:rPr lang="cs-CZ" dirty="0" smtClean="0"/>
            </a:br>
            <a:r>
              <a:rPr lang="cs-CZ" dirty="0" smtClean="0"/>
              <a:t>k Jaderskému moři.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17" descr="Flag of Slove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589212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5" descr="Map of Slove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360680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Hodpodářství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PRŮMYSL: </a:t>
            </a:r>
            <a:r>
              <a:rPr lang="cs-CZ" dirty="0" smtClean="0"/>
              <a:t>Ve Slovinsku je hutnický průmysl,paliv a energetiky. Těží se hnědé uhlí a rtuť.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ZEMĚDĚLSTVÍ: </a:t>
            </a:r>
            <a:r>
              <a:rPr lang="cs-CZ" dirty="0" smtClean="0"/>
              <a:t>Pěstuje se pšenice, kukuřice, brambory, cukrová řepa, zelenina a ovoce. </a:t>
            </a:r>
            <a:br>
              <a:rPr lang="cs-CZ" dirty="0" smtClean="0"/>
            </a:br>
            <a:r>
              <a:rPr lang="cs-CZ" dirty="0" smtClean="0"/>
              <a:t>Chová se skot, prasata a drůbež.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trigla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43932" cy="550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 smtClean="0"/>
              <a:t>Chorvatsko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6280"/>
          </a:xfrm>
        </p:spPr>
        <p:txBody>
          <a:bodyPr/>
          <a:lstStyle/>
          <a:p>
            <a:r>
              <a:rPr lang="cs-CZ" sz="2400" b="1" dirty="0" smtClean="0"/>
              <a:t>hl. m</a:t>
            </a:r>
            <a:r>
              <a:rPr lang="cs-CZ" sz="2400" dirty="0" smtClean="0"/>
              <a:t>. Záhřeb</a:t>
            </a:r>
          </a:p>
          <a:p>
            <a:r>
              <a:rPr lang="cs-CZ" sz="2400" b="1" u="sng" dirty="0" smtClean="0">
                <a:hlinkClick r:id="rId2" tooltip="Rozloha"/>
              </a:rPr>
              <a:t> </a:t>
            </a:r>
            <a:r>
              <a:rPr lang="cs-CZ" sz="2400" b="1" u="sng" dirty="0" smtClean="0"/>
              <a:t>N</a:t>
            </a:r>
            <a:r>
              <a:rPr lang="cs-CZ" sz="2400" b="1" dirty="0" smtClean="0"/>
              <a:t>ejvyšší bod - </a:t>
            </a:r>
            <a:r>
              <a:rPr lang="cs-CZ" sz="2400" dirty="0" err="1" smtClean="0"/>
              <a:t>Dinara</a:t>
            </a:r>
            <a:r>
              <a:rPr lang="cs-CZ" sz="2400" dirty="0" smtClean="0"/>
              <a:t> (1 830 m)</a:t>
            </a:r>
          </a:p>
          <a:p>
            <a:r>
              <a:rPr lang="cs-CZ" sz="2400" b="1" dirty="0" smtClean="0"/>
              <a:t>Nejnižší bod - </a:t>
            </a:r>
            <a:r>
              <a:rPr lang="cs-CZ" sz="2400" dirty="0" smtClean="0"/>
              <a:t>Jadranské moře (0 m) </a:t>
            </a:r>
            <a:r>
              <a:rPr lang="cs-CZ" sz="2400" b="1" dirty="0" smtClean="0"/>
              <a:t>  </a:t>
            </a:r>
            <a:endParaRPr lang="cs-CZ" sz="2400" b="1" u="sng" dirty="0" smtClean="0"/>
          </a:p>
          <a:p>
            <a:r>
              <a:rPr lang="cs-CZ" sz="2400" b="1" dirty="0" smtClean="0"/>
              <a:t>Rozloha</a:t>
            </a:r>
            <a:r>
              <a:rPr lang="cs-CZ" sz="2400" dirty="0" smtClean="0"/>
              <a:t>: 56 542 km²</a:t>
            </a:r>
          </a:p>
          <a:p>
            <a:r>
              <a:rPr lang="cs-CZ" sz="2400" b="1" dirty="0" smtClean="0"/>
              <a:t>Počet obyvatel</a:t>
            </a:r>
            <a:r>
              <a:rPr lang="cs-CZ" sz="2400" dirty="0" smtClean="0"/>
              <a:t>: 4 290 612 </a:t>
            </a:r>
          </a:p>
          <a:p>
            <a:r>
              <a:rPr lang="cs-CZ" sz="2400" dirty="0" smtClean="0"/>
              <a:t>netradiční tvar území</a:t>
            </a:r>
          </a:p>
          <a:p>
            <a:r>
              <a:rPr lang="cs-CZ" sz="2400" dirty="0" smtClean="0"/>
              <a:t>velmi členité pobřeží, lákavé pro ČR</a:t>
            </a:r>
          </a:p>
          <a:p>
            <a:r>
              <a:rPr lang="cs-CZ" sz="2400" b="1" dirty="0" smtClean="0"/>
              <a:t>Řeky</a:t>
            </a:r>
            <a:r>
              <a:rPr lang="cs-CZ" sz="2400" dirty="0" smtClean="0"/>
              <a:t> - Dráva a Sáva. </a:t>
            </a:r>
          </a:p>
          <a:p>
            <a:r>
              <a:rPr lang="cs-CZ" sz="2400" b="1" dirty="0" smtClean="0"/>
              <a:t>Nejznámější přístavy -</a:t>
            </a:r>
            <a:r>
              <a:rPr lang="cs-CZ" sz="2400" dirty="0" smtClean="0"/>
              <a:t> Rijeka a Split. </a:t>
            </a:r>
          </a:p>
          <a:p>
            <a:r>
              <a:rPr lang="cs-CZ" sz="2400" u="sng" dirty="0" smtClean="0"/>
              <a:t>chorvatštinou</a:t>
            </a:r>
            <a:r>
              <a:rPr lang="cs-CZ" sz="2400" dirty="0" smtClean="0"/>
              <a:t> mluví přes 6 miliónů lidí</a:t>
            </a:r>
          </a:p>
          <a:p>
            <a:r>
              <a:rPr lang="cs-CZ" sz="2400" dirty="0" smtClean="0"/>
              <a:t>spisovatel August </a:t>
            </a:r>
            <a:r>
              <a:rPr lang="cs-CZ" sz="2400" dirty="0" err="1" smtClean="0"/>
              <a:t>Cesarec</a:t>
            </a:r>
            <a:r>
              <a:rPr lang="cs-CZ" sz="2400" dirty="0" smtClean="0"/>
              <a:t> byl zapleten do atentátu na chorvatského vicekrále </a:t>
            </a:r>
            <a:r>
              <a:rPr lang="cs-CZ" sz="2400" dirty="0" err="1" smtClean="0"/>
              <a:t>Slavka</a:t>
            </a:r>
            <a:r>
              <a:rPr lang="cs-CZ" sz="2400" dirty="0" smtClean="0"/>
              <a:t> </a:t>
            </a:r>
            <a:r>
              <a:rPr lang="cs-CZ" sz="2400" dirty="0" err="1" smtClean="0"/>
              <a:t>Cuvaje</a:t>
            </a:r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9" descr="Flag of Croa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2771775" cy="139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Map of Croat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00240"/>
            <a:ext cx="264763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ZEMĚDĚLSTVÍ: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V nížinách se pěstuje kukuřice, pšenice, cukrová řepa a slunečnice. V nížinách se chová skot a prasata. Hospodářsky významný, je i rybolov.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PRŮMYSL: </a:t>
            </a:r>
          </a:p>
          <a:p>
            <a:pPr>
              <a:buNone/>
            </a:pPr>
            <a:r>
              <a:rPr lang="cs-CZ" sz="2800" dirty="0" smtClean="0"/>
              <a:t>      • hutnictví železa a barevných kovů</a:t>
            </a:r>
            <a:br>
              <a:rPr lang="cs-CZ" sz="2800" dirty="0" smtClean="0"/>
            </a:br>
            <a:r>
              <a:rPr lang="cs-CZ" sz="2800" dirty="0" smtClean="0"/>
              <a:t>• strojírenský (lokomotivy, vagóny, lodě.)</a:t>
            </a:r>
            <a:br>
              <a:rPr lang="cs-CZ" sz="2800" dirty="0" smtClean="0"/>
            </a:br>
            <a:r>
              <a:rPr lang="cs-CZ" sz="2800" dirty="0" smtClean="0"/>
              <a:t>• elektronika</a:t>
            </a:r>
            <a:br>
              <a:rPr lang="cs-CZ" sz="2800" dirty="0" smtClean="0"/>
            </a:br>
            <a:r>
              <a:rPr lang="cs-CZ" sz="2800" dirty="0" smtClean="0"/>
              <a:t>• chemický (zpracování ropy)</a:t>
            </a:r>
            <a:br>
              <a:rPr lang="cs-CZ" sz="2800" dirty="0" smtClean="0"/>
            </a:br>
            <a:r>
              <a:rPr lang="cs-CZ" sz="2800" dirty="0" smtClean="0"/>
              <a:t>• farmaceutický (Zagreb)</a:t>
            </a:r>
            <a:endParaRPr lang="cs-CZ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dalmaci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86742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 smtClean="0"/>
              <a:t>Bosna a </a:t>
            </a:r>
            <a:r>
              <a:rPr lang="cs-CZ" sz="6000" dirty="0" err="1" smtClean="0"/>
              <a:t>Herzegovina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hl.m</a:t>
            </a:r>
            <a:r>
              <a:rPr lang="cs-CZ" sz="2800" dirty="0" smtClean="0"/>
              <a:t>. Sarajevo</a:t>
            </a:r>
          </a:p>
          <a:p>
            <a:r>
              <a:rPr lang="cs-CZ" sz="2800" b="1" dirty="0" smtClean="0"/>
              <a:t>Rozloha</a:t>
            </a:r>
            <a:r>
              <a:rPr lang="cs-CZ" sz="2800" dirty="0" smtClean="0"/>
              <a:t>: 51 209 km² </a:t>
            </a:r>
          </a:p>
          <a:p>
            <a:r>
              <a:rPr lang="cs-CZ" sz="2800" dirty="0" smtClean="0"/>
              <a:t>velmi pestré národnostní (náboženské) složení – konflikty</a:t>
            </a:r>
          </a:p>
          <a:p>
            <a:r>
              <a:rPr lang="cs-CZ" sz="2800" b="1" u="sng" dirty="0" smtClean="0"/>
              <a:t>Nejvyšší bod</a:t>
            </a:r>
            <a:r>
              <a:rPr lang="cs-CZ" sz="2800" dirty="0" smtClean="0"/>
              <a:t>: </a:t>
            </a:r>
            <a:r>
              <a:rPr lang="cs-CZ" sz="2800" dirty="0" err="1" smtClean="0"/>
              <a:t>Maglić</a:t>
            </a:r>
            <a:r>
              <a:rPr lang="cs-CZ" sz="2800" dirty="0" smtClean="0"/>
              <a:t> (2 386 m n. m.) </a:t>
            </a:r>
          </a:p>
          <a:p>
            <a:r>
              <a:rPr lang="cs-CZ" sz="2800" b="1" u="sng" dirty="0" smtClean="0"/>
              <a:t>Počet obyvatel</a:t>
            </a:r>
            <a:r>
              <a:rPr lang="cs-CZ" sz="2800" dirty="0" smtClean="0"/>
              <a:t>: 3 531 159 </a:t>
            </a:r>
          </a:p>
          <a:p>
            <a:r>
              <a:rPr lang="cs-CZ" sz="2800" b="1" dirty="0" smtClean="0"/>
              <a:t>Vodstvo: nejdelší řeka - Sáva (940 km</a:t>
            </a:r>
          </a:p>
          <a:p>
            <a:r>
              <a:rPr lang="cs-CZ" sz="2800" dirty="0" smtClean="0"/>
              <a:t>Převážně hornatá země s horskými pásmy, jejich                                      výška vzrůstá od západu k východu.  </a:t>
            </a:r>
            <a:r>
              <a:rPr lang="cs-CZ" sz="2800" b="1" dirty="0" smtClean="0"/>
              <a:t> </a:t>
            </a:r>
            <a:endParaRPr lang="cs-CZ" sz="2800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15" descr="Flag of Bosnia and Herzegov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66"/>
            <a:ext cx="2195512" cy="109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7" descr="Map of Bosnia and Herzegov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14686"/>
            <a:ext cx="273184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311</TotalTime>
  <Words>275</Words>
  <Application>Microsoft Office PowerPoint</Application>
  <PresentationFormat>Předvádění na obrazovce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Lití písma</vt:lpstr>
      <vt:lpstr>Jadranské státy</vt:lpstr>
      <vt:lpstr>Základní informace</vt:lpstr>
      <vt:lpstr>Slovinsko</vt:lpstr>
      <vt:lpstr>Hodpodářství</vt:lpstr>
      <vt:lpstr>Snímek 5</vt:lpstr>
      <vt:lpstr>Chorvatsko</vt:lpstr>
      <vt:lpstr>Hospodářství</vt:lpstr>
      <vt:lpstr>Snímek 8</vt:lpstr>
      <vt:lpstr>Bosna a Herzegovina</vt:lpstr>
      <vt:lpstr>Hospodářství</vt:lpstr>
      <vt:lpstr>Snímek 11</vt:lpstr>
      <vt:lpstr>Srbsko</vt:lpstr>
      <vt:lpstr>Hospodářství</vt:lpstr>
      <vt:lpstr>Snímek 14</vt:lpstr>
      <vt:lpstr>Černá hora</vt:lpstr>
      <vt:lpstr>Hospodářství</vt:lpstr>
      <vt:lpstr>Snímek 17</vt:lpstr>
      <vt:lpstr>Makedonie</vt:lpstr>
      <vt:lpstr>Hospodářství</vt:lpstr>
      <vt:lpstr>Snímek 20</vt:lpstr>
      <vt:lpstr>Albánie</vt:lpstr>
      <vt:lpstr>Hospodářství</vt:lpstr>
      <vt:lpstr>Snímek 23</vt:lpstr>
      <vt:lpstr>Snímek 24</vt:lpstr>
      <vt:lpstr>Zdroje: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Jadranské státy</dc:title>
  <dc:creator>Andrea Cinova</dc:creator>
  <cp:lastModifiedBy>Andrea Cinova</cp:lastModifiedBy>
  <cp:revision>8</cp:revision>
  <dcterms:created xsi:type="dcterms:W3CDTF">2016-11-18T09:54:55Z</dcterms:created>
  <dcterms:modified xsi:type="dcterms:W3CDTF">2016-12-04T19:09:52Z</dcterms:modified>
</cp:coreProperties>
</file>