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83" r:id="rId7"/>
    <p:sldId id="260" r:id="rId8"/>
    <p:sldId id="261" r:id="rId9"/>
    <p:sldId id="263" r:id="rId10"/>
    <p:sldId id="264" r:id="rId11"/>
    <p:sldId id="268" r:id="rId12"/>
    <p:sldId id="270" r:id="rId13"/>
    <p:sldId id="272" r:id="rId14"/>
    <p:sldId id="273" r:id="rId15"/>
    <p:sldId id="274" r:id="rId16"/>
    <p:sldId id="285" r:id="rId17"/>
    <p:sldId id="275" r:id="rId18"/>
    <p:sldId id="284" r:id="rId19"/>
    <p:sldId id="277" r:id="rId20"/>
    <p:sldId id="279" r:id="rId21"/>
    <p:sldId id="278" r:id="rId22"/>
    <p:sldId id="271" r:id="rId23"/>
    <p:sldId id="281" r:id="rId24"/>
    <p:sldId id="282" r:id="rId25"/>
    <p:sldId id="286" r:id="rId26"/>
    <p:sldId id="287" r:id="rId27"/>
    <p:sldId id="288" r:id="rId28"/>
    <p:sldId id="289" r:id="rId29"/>
    <p:sldId id="291" r:id="rId30"/>
    <p:sldId id="267" r:id="rId31"/>
    <p:sldId id="290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74" autoAdjust="0"/>
    <p:restoredTop sz="94660"/>
  </p:normalViewPr>
  <p:slideViewPr>
    <p:cSldViewPr>
      <p:cViewPr varScale="1">
        <p:scale>
          <a:sx n="110" d="100"/>
          <a:sy n="110" d="100"/>
        </p:scale>
        <p:origin x="-22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gazinzdravi.cz/image/articles/2366/676/365/crop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Francie, Švýcarsko + Benelux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Autoři: Martin Daňhel, Adam Hrdlička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7269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Turistický ruch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4392488" cy="5328592"/>
          </a:xfrm>
        </p:spPr>
        <p:txBody>
          <a:bodyPr/>
          <a:lstStyle/>
          <a:p>
            <a:r>
              <a:rPr lang="cs-CZ" dirty="0" smtClean="0"/>
              <a:t>Francie je oblíbenou turistickou lokací.</a:t>
            </a:r>
          </a:p>
          <a:p>
            <a:r>
              <a:rPr lang="cs-CZ" dirty="0" smtClean="0"/>
              <a:t>Památky:</a:t>
            </a:r>
          </a:p>
          <a:p>
            <a:r>
              <a:rPr lang="cs-CZ" b="1" dirty="0" smtClean="0"/>
              <a:t>Notre-Dame</a:t>
            </a:r>
          </a:p>
          <a:p>
            <a:r>
              <a:rPr lang="cs-CZ" b="1" dirty="0" smtClean="0"/>
              <a:t>Pyramida v Louvru</a:t>
            </a:r>
          </a:p>
          <a:p>
            <a:r>
              <a:rPr lang="cs-CZ" b="1" dirty="0" err="1" smtClean="0"/>
              <a:t>Eiffellova</a:t>
            </a:r>
            <a:r>
              <a:rPr lang="cs-CZ" b="1" dirty="0" smtClean="0"/>
              <a:t> věž</a:t>
            </a:r>
          </a:p>
          <a:p>
            <a:r>
              <a:rPr lang="cs-CZ" b="1" dirty="0" err="1" smtClean="0"/>
              <a:t>Géode</a:t>
            </a:r>
            <a:endParaRPr lang="cs-CZ" b="1" dirty="0" smtClean="0"/>
          </a:p>
          <a:p>
            <a:r>
              <a:rPr lang="cs-CZ" dirty="0" smtClean="0"/>
              <a:t>A mnoho dalších….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08720"/>
            <a:ext cx="3121152" cy="577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5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cs-CZ" dirty="0" smtClean="0"/>
              <a:t>Zajímavosti o Francii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5698976" cy="5688632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Orientační ceny </a:t>
            </a:r>
            <a:r>
              <a:rPr lang="cs-CZ" dirty="0" smtClean="0"/>
              <a:t>potravin</a:t>
            </a:r>
            <a:r>
              <a:rPr lang="cs-CZ" dirty="0"/>
              <a:t>, zboží a služeb:</a:t>
            </a:r>
          </a:p>
          <a:p>
            <a:endParaRPr lang="cs-CZ" dirty="0"/>
          </a:p>
          <a:p>
            <a:r>
              <a:rPr lang="cs-CZ" dirty="0" smtClean="0"/>
              <a:t>bochník </a:t>
            </a:r>
            <a:r>
              <a:rPr lang="cs-CZ" dirty="0"/>
              <a:t>chleba </a:t>
            </a:r>
            <a:r>
              <a:rPr lang="cs-CZ" dirty="0" smtClean="0"/>
              <a:t>55 korun </a:t>
            </a:r>
            <a:r>
              <a:rPr lang="cs-CZ" dirty="0"/>
              <a:t>(1,80 euro)</a:t>
            </a:r>
          </a:p>
          <a:p>
            <a:r>
              <a:rPr lang="cs-CZ" dirty="0" smtClean="0"/>
              <a:t>sýr </a:t>
            </a:r>
            <a:r>
              <a:rPr lang="cs-CZ" dirty="0"/>
              <a:t>100 g </a:t>
            </a:r>
            <a:r>
              <a:rPr lang="cs-CZ" dirty="0" smtClean="0"/>
              <a:t>55 </a:t>
            </a:r>
            <a:r>
              <a:rPr lang="cs-CZ" dirty="0"/>
              <a:t>korun (1,80 euro)</a:t>
            </a:r>
          </a:p>
          <a:p>
            <a:r>
              <a:rPr lang="cs-CZ" dirty="0" smtClean="0"/>
              <a:t>mléko </a:t>
            </a:r>
            <a:r>
              <a:rPr lang="cs-CZ" dirty="0"/>
              <a:t>1 l </a:t>
            </a:r>
            <a:r>
              <a:rPr lang="cs-CZ" dirty="0" smtClean="0"/>
              <a:t>30 </a:t>
            </a:r>
            <a:r>
              <a:rPr lang="cs-CZ" dirty="0"/>
              <a:t>korun (1 euro)</a:t>
            </a:r>
          </a:p>
          <a:p>
            <a:r>
              <a:rPr lang="cs-CZ" dirty="0" smtClean="0"/>
              <a:t>stolní </a:t>
            </a:r>
            <a:r>
              <a:rPr lang="cs-CZ" dirty="0"/>
              <a:t>víno </a:t>
            </a:r>
            <a:r>
              <a:rPr lang="cs-CZ" dirty="0" smtClean="0"/>
              <a:t>1 </a:t>
            </a:r>
            <a:r>
              <a:rPr lang="cs-CZ" dirty="0"/>
              <a:t>l od 80 korun (2,60 euro)</a:t>
            </a:r>
          </a:p>
          <a:p>
            <a:r>
              <a:rPr lang="cs-CZ" dirty="0" smtClean="0"/>
              <a:t>stolní </a:t>
            </a:r>
            <a:r>
              <a:rPr lang="cs-CZ" dirty="0"/>
              <a:t>voda 1,5 l 40 korun (1,30 euro)</a:t>
            </a:r>
          </a:p>
          <a:p>
            <a:r>
              <a:rPr lang="cs-CZ" dirty="0" smtClean="0"/>
              <a:t>broskve </a:t>
            </a:r>
            <a:r>
              <a:rPr lang="cs-CZ" dirty="0"/>
              <a:t>1 kg 70 korun (2,30 euro)</a:t>
            </a:r>
          </a:p>
          <a:p>
            <a:r>
              <a:rPr lang="cs-CZ" dirty="0" smtClean="0"/>
              <a:t>oběd </a:t>
            </a:r>
            <a:r>
              <a:rPr lang="cs-CZ" dirty="0"/>
              <a:t>v restauraci 500 až 600 korun (15 až 20 euro)</a:t>
            </a:r>
          </a:p>
          <a:p>
            <a:r>
              <a:rPr lang="cs-CZ" dirty="0" smtClean="0"/>
              <a:t>rychlé </a:t>
            </a:r>
            <a:r>
              <a:rPr lang="cs-CZ" dirty="0"/>
              <a:t>občerstvení 150 korun (5 euro)</a:t>
            </a:r>
          </a:p>
          <a:p>
            <a:r>
              <a:rPr lang="cs-CZ" dirty="0" smtClean="0"/>
              <a:t>benzin </a:t>
            </a:r>
            <a:r>
              <a:rPr lang="cs-CZ" dirty="0"/>
              <a:t>1 l 29,80 korun (0,96 euro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-------------------------------------------------------------</a:t>
            </a:r>
          </a:p>
          <a:p>
            <a:r>
              <a:rPr lang="cs-CZ" dirty="0"/>
              <a:t>Tradiční je </a:t>
            </a:r>
            <a:r>
              <a:rPr lang="cs-CZ" b="1" dirty="0"/>
              <a:t>chov ústřic</a:t>
            </a:r>
          </a:p>
          <a:p>
            <a:r>
              <a:rPr lang="cs-CZ" dirty="0"/>
              <a:t>Nejcennější šumivá vína pocházejí ze </a:t>
            </a:r>
            <a:r>
              <a:rPr lang="cs-CZ" b="1" dirty="0" err="1"/>
              <a:t>Champagne</a:t>
            </a:r>
            <a:r>
              <a:rPr lang="cs-CZ" b="1" dirty="0"/>
              <a:t> ve Francii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35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II. ŠVÝCARSKO</a:t>
            </a:r>
            <a:br>
              <a:rPr lang="cs-CZ" dirty="0" smtClean="0"/>
            </a:br>
            <a:r>
              <a:rPr lang="cs-CZ" dirty="0" smtClean="0"/>
              <a:t>„země jezer“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304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</a:t>
            </a:r>
            <a:r>
              <a:rPr lang="cs-CZ" dirty="0" err="1" smtClean="0"/>
              <a:t>ůdaje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184576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Hlavním městem je </a:t>
            </a:r>
            <a:r>
              <a:rPr lang="cs-CZ" b="1" dirty="0" smtClean="0"/>
              <a:t>Bern</a:t>
            </a:r>
            <a:endParaRPr lang="cs-CZ" b="1" dirty="0"/>
          </a:p>
          <a:p>
            <a:r>
              <a:rPr lang="cs-CZ" b="1" dirty="0" smtClean="0"/>
              <a:t>Vnitrozemský stát</a:t>
            </a:r>
            <a:r>
              <a:rPr lang="cs-CZ" dirty="0" smtClean="0"/>
              <a:t>, nachází se v střední Evropě</a:t>
            </a:r>
            <a:endParaRPr lang="cs-CZ" dirty="0"/>
          </a:p>
          <a:p>
            <a:r>
              <a:rPr lang="cs-CZ" dirty="0"/>
              <a:t>Rozloha: 41 285 </a:t>
            </a:r>
            <a:r>
              <a:rPr lang="cs-CZ" dirty="0" smtClean="0"/>
              <a:t>km² (zhruba polovina ČR)</a:t>
            </a:r>
            <a:endParaRPr lang="cs-CZ" dirty="0"/>
          </a:p>
          <a:p>
            <a:r>
              <a:rPr lang="cs-CZ" dirty="0"/>
              <a:t>Jediná země ve střední Evropě </a:t>
            </a:r>
            <a:r>
              <a:rPr lang="cs-CZ" dirty="0" smtClean="0"/>
              <a:t>(krom </a:t>
            </a:r>
            <a:r>
              <a:rPr lang="cs-CZ" dirty="0" err="1" smtClean="0"/>
              <a:t>Lichenštejnska</a:t>
            </a:r>
            <a:r>
              <a:rPr lang="cs-CZ" dirty="0" smtClean="0"/>
              <a:t>) která </a:t>
            </a:r>
            <a:r>
              <a:rPr lang="cs-CZ" dirty="0"/>
              <a:t>není členem EU</a:t>
            </a:r>
          </a:p>
          <a:p>
            <a:r>
              <a:rPr lang="cs-CZ" dirty="0" smtClean="0"/>
              <a:t>Jazyky</a:t>
            </a:r>
            <a:r>
              <a:rPr lang="cs-CZ" dirty="0" smtClean="0"/>
              <a:t>: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němčina </a:t>
            </a:r>
            <a:r>
              <a:rPr lang="cs-CZ" dirty="0"/>
              <a:t>63,7 </a:t>
            </a:r>
            <a:r>
              <a:rPr lang="cs-CZ" dirty="0" smtClean="0"/>
              <a:t>%</a:t>
            </a:r>
          </a:p>
          <a:p>
            <a:pPr marL="0" indent="0">
              <a:buNone/>
            </a:pPr>
            <a:r>
              <a:rPr lang="cs-CZ" dirty="0" smtClean="0"/>
              <a:t>francouzština </a:t>
            </a:r>
            <a:r>
              <a:rPr lang="cs-CZ" dirty="0"/>
              <a:t>20,4 %</a:t>
            </a:r>
          </a:p>
          <a:p>
            <a:pPr marL="0" indent="0">
              <a:buNone/>
            </a:pPr>
            <a:r>
              <a:rPr lang="cs-CZ" dirty="0"/>
              <a:t>italština 6,7 </a:t>
            </a:r>
            <a:r>
              <a:rPr lang="cs-CZ" dirty="0" smtClean="0"/>
              <a:t>%</a:t>
            </a:r>
          </a:p>
          <a:p>
            <a:r>
              <a:rPr lang="cs-CZ" dirty="0" smtClean="0"/>
              <a:t>Státní zřízení - Konfederace</a:t>
            </a:r>
            <a:endParaRPr lang="cs-CZ" dirty="0"/>
          </a:p>
          <a:p>
            <a:r>
              <a:rPr lang="cs-CZ" dirty="0"/>
              <a:t>Měnou je </a:t>
            </a:r>
            <a:r>
              <a:rPr lang="cs-CZ" b="1" dirty="0"/>
              <a:t>Švýcarský </a:t>
            </a:r>
            <a:r>
              <a:rPr lang="cs-CZ" b="1" dirty="0" smtClean="0"/>
              <a:t>frank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55212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0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Přírodní poměry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Členitá krajina</a:t>
            </a:r>
          </a:p>
          <a:p>
            <a:r>
              <a:rPr lang="cs-CZ" dirty="0" smtClean="0"/>
              <a:t>V nížinných oblastech husté zalidnění</a:t>
            </a:r>
            <a:endParaRPr lang="cs-CZ" dirty="0"/>
          </a:p>
          <a:p>
            <a:r>
              <a:rPr lang="cs-CZ" dirty="0" smtClean="0"/>
              <a:t>Hornatý stát, ve </a:t>
            </a:r>
            <a:r>
              <a:rPr lang="cs-CZ" dirty="0"/>
              <a:t>Švýcarsku jsou tři typy horských oblastí: Švýcarský Jura, Švýcarská plošina a Švýcarské </a:t>
            </a:r>
            <a:r>
              <a:rPr lang="cs-CZ" b="1" dirty="0" smtClean="0"/>
              <a:t>Alpy</a:t>
            </a:r>
          </a:p>
          <a:p>
            <a:r>
              <a:rPr lang="cs-CZ" b="1" dirty="0" smtClean="0"/>
              <a:t>Nerovnoměrná hustota osídlení</a:t>
            </a:r>
          </a:p>
          <a:p>
            <a:r>
              <a:rPr lang="cs-CZ" dirty="0"/>
              <a:t>Nejznámějším jezerem je </a:t>
            </a:r>
            <a:r>
              <a:rPr lang="cs-CZ" b="1" dirty="0"/>
              <a:t>Ženevské jezero</a:t>
            </a:r>
            <a:endParaRPr lang="cs-CZ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38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3394"/>
            <a:ext cx="8229600" cy="53726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Ženevské jezero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876"/>
            <a:ext cx="9144000" cy="628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7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64009"/>
            <a:ext cx="8229600" cy="1012974"/>
          </a:xfrm>
        </p:spPr>
        <p:txBody>
          <a:bodyPr/>
          <a:lstStyle/>
          <a:p>
            <a:r>
              <a:rPr lang="cs-CZ" dirty="0" smtClean="0"/>
              <a:t>Zemědělství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99992" y="1196753"/>
            <a:ext cx="4546848" cy="552133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Zemědělská půda tvoří </a:t>
            </a:r>
            <a:r>
              <a:rPr lang="cs-CZ" b="1" dirty="0"/>
              <a:t>38 % rozlohy </a:t>
            </a:r>
            <a:r>
              <a:rPr lang="cs-CZ" b="1" dirty="0" smtClean="0"/>
              <a:t>země</a:t>
            </a:r>
          </a:p>
          <a:p>
            <a:r>
              <a:rPr lang="cs-CZ" dirty="0"/>
              <a:t>V rostlinné výrobě převládá </a:t>
            </a:r>
            <a:r>
              <a:rPr lang="cs-CZ" b="1" i="1" dirty="0"/>
              <a:t>vinařství, ovocnářství a </a:t>
            </a:r>
            <a:r>
              <a:rPr lang="cs-CZ" b="1" i="1" dirty="0" smtClean="0"/>
              <a:t>zelinářství</a:t>
            </a:r>
          </a:p>
          <a:p>
            <a:r>
              <a:rPr lang="cs-CZ" dirty="0" smtClean="0"/>
              <a:t>P</a:t>
            </a:r>
            <a:r>
              <a:rPr lang="es-ES" dirty="0" smtClean="0"/>
              <a:t>ěstování </a:t>
            </a:r>
            <a:r>
              <a:rPr lang="es-ES" dirty="0"/>
              <a:t>obilovin, brambor a cukrové </a:t>
            </a:r>
            <a:r>
              <a:rPr lang="es-ES" dirty="0" smtClean="0"/>
              <a:t>řepy</a:t>
            </a:r>
            <a:endParaRPr lang="cs-CZ" dirty="0" smtClean="0"/>
          </a:p>
          <a:p>
            <a:r>
              <a:rPr lang="cs-CZ" b="1" i="1" dirty="0"/>
              <a:t>Chov </a:t>
            </a:r>
            <a:r>
              <a:rPr lang="cs-CZ" b="1" i="1" dirty="0" smtClean="0"/>
              <a:t>dobytka </a:t>
            </a:r>
            <a:r>
              <a:rPr lang="cs-CZ" dirty="0" smtClean="0"/>
              <a:t>(hlavně hovězí)</a:t>
            </a:r>
          </a:p>
          <a:p>
            <a:r>
              <a:rPr lang="cs-CZ" b="1" dirty="0" smtClean="0"/>
              <a:t>Rybolov</a:t>
            </a:r>
            <a:endParaRPr lang="cs-CZ" b="1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4176464" cy="552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5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Švýcarský průmysl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Švýcarsko je podle řady ukazatelů nejbohatší země </a:t>
            </a:r>
            <a:r>
              <a:rPr lang="cs-CZ" dirty="0" smtClean="0"/>
              <a:t>světa</a:t>
            </a:r>
          </a:p>
          <a:p>
            <a:r>
              <a:rPr lang="cs-CZ" dirty="0" smtClean="0"/>
              <a:t>Vysoké </a:t>
            </a:r>
            <a:r>
              <a:rPr lang="cs-CZ" b="1" dirty="0" smtClean="0"/>
              <a:t>DPH</a:t>
            </a:r>
          </a:p>
          <a:p>
            <a:r>
              <a:rPr lang="cs-CZ" dirty="0"/>
              <a:t>Švýcarský </a:t>
            </a:r>
            <a:r>
              <a:rPr lang="cs-CZ" b="1" dirty="0"/>
              <a:t>sýr</a:t>
            </a:r>
            <a:r>
              <a:rPr lang="cs-CZ" dirty="0"/>
              <a:t> a hlavně </a:t>
            </a:r>
            <a:r>
              <a:rPr lang="cs-CZ" b="1" dirty="0"/>
              <a:t>čokoláda</a:t>
            </a:r>
            <a:r>
              <a:rPr lang="cs-CZ" dirty="0"/>
              <a:t> (světoznámé </a:t>
            </a:r>
            <a:r>
              <a:rPr lang="cs-CZ" b="1" dirty="0"/>
              <a:t>Nestlé</a:t>
            </a:r>
            <a:r>
              <a:rPr lang="cs-CZ" dirty="0"/>
              <a:t>) se vyvážejí do celého </a:t>
            </a:r>
            <a:r>
              <a:rPr lang="cs-CZ" dirty="0" smtClean="0"/>
              <a:t>světa</a:t>
            </a:r>
          </a:p>
          <a:p>
            <a:r>
              <a:rPr lang="cs-CZ" dirty="0" smtClean="0"/>
              <a:t>Světoznámý hodinářský průmysl</a:t>
            </a:r>
          </a:p>
          <a:p>
            <a:r>
              <a:rPr lang="cs-CZ" b="1" dirty="0" smtClean="0"/>
              <a:t>Basilej – </a:t>
            </a:r>
            <a:r>
              <a:rPr lang="cs-CZ" dirty="0" smtClean="0"/>
              <a:t>farmaceutický a chemický průmysl</a:t>
            </a:r>
            <a:endParaRPr lang="cs-CZ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406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</a:t>
            </a:r>
            <a:r>
              <a:rPr lang="cs-CZ" dirty="0" smtClean="0"/>
              <a:t>byvatelstvo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/>
          <a:lstStyle/>
          <a:p>
            <a:r>
              <a:rPr lang="cs-CZ" b="1" dirty="0"/>
              <a:t>Populace Švýcarska</a:t>
            </a:r>
            <a:r>
              <a:rPr lang="cs-CZ" dirty="0"/>
              <a:t> činila v roce 2014 odhadem 8 211 700 </a:t>
            </a:r>
            <a:r>
              <a:rPr lang="cs-CZ" dirty="0" smtClean="0"/>
              <a:t>lidí</a:t>
            </a:r>
          </a:p>
          <a:p>
            <a:r>
              <a:rPr lang="cs-CZ" dirty="0" smtClean="0"/>
              <a:t>Převažuje křesťanská víra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852936"/>
            <a:ext cx="7344816" cy="382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/>
          <a:lstStyle/>
          <a:p>
            <a:r>
              <a:rPr lang="cs-CZ" dirty="0" smtClean="0"/>
              <a:t>I. FRANCIE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434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Turistický ruch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556793"/>
            <a:ext cx="8147248" cy="158417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Alpy, lyžování</a:t>
            </a:r>
          </a:p>
          <a:p>
            <a:r>
              <a:rPr lang="cs-CZ" dirty="0" smtClean="0"/>
              <a:t>Hlavní město – Bern</a:t>
            </a:r>
          </a:p>
          <a:p>
            <a:r>
              <a:rPr lang="cs-CZ" dirty="0" smtClean="0"/>
              <a:t>Pro chudší lidi nedostupné, vysoké ceny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01008"/>
            <a:ext cx="75152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cs-CZ" dirty="0" smtClean="0"/>
              <a:t>ajímavosti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248472"/>
          </a:xfrm>
        </p:spPr>
        <p:txBody>
          <a:bodyPr>
            <a:normAutofit/>
          </a:bodyPr>
          <a:lstStyle/>
          <a:p>
            <a:r>
              <a:rPr lang="cs-CZ" b="1" dirty="0"/>
              <a:t>Nejnižším bodem</a:t>
            </a:r>
            <a:r>
              <a:rPr lang="cs-CZ" dirty="0"/>
              <a:t> Švýcarska je </a:t>
            </a:r>
            <a:r>
              <a:rPr lang="cs-CZ" dirty="0" err="1" smtClean="0"/>
              <a:t>Ascona</a:t>
            </a:r>
            <a:r>
              <a:rPr lang="cs-CZ" dirty="0" smtClean="0"/>
              <a:t>. P</a:t>
            </a:r>
            <a:r>
              <a:rPr lang="cs-CZ" dirty="0" smtClean="0"/>
              <a:t>anuje </a:t>
            </a:r>
            <a:r>
              <a:rPr lang="cs-CZ" dirty="0"/>
              <a:t>zde středomořské klima, což umožňuje růst různým druhům </a:t>
            </a:r>
            <a:r>
              <a:rPr lang="cs-CZ" dirty="0" err="1" smtClean="0"/>
              <a:t>palm</a:t>
            </a:r>
            <a:r>
              <a:rPr lang="cs-CZ" dirty="0" smtClean="0"/>
              <a:t>.</a:t>
            </a:r>
            <a:endParaRPr lang="cs-CZ" dirty="0" smtClean="0"/>
          </a:p>
          <a:p>
            <a:r>
              <a:rPr lang="cs-CZ" b="1" dirty="0"/>
              <a:t>Nejdelší tunel světa</a:t>
            </a:r>
            <a:r>
              <a:rPr lang="cs-CZ" dirty="0"/>
              <a:t> o délce 57 km je </a:t>
            </a:r>
            <a:r>
              <a:rPr lang="cs-CZ" b="1" dirty="0"/>
              <a:t>budován</a:t>
            </a:r>
            <a:r>
              <a:rPr lang="cs-CZ" dirty="0"/>
              <a:t> v nitru Gotthardského masivu a bude tvořit důležitou součást alpské </a:t>
            </a:r>
            <a:r>
              <a:rPr lang="cs-CZ" dirty="0" smtClean="0"/>
              <a:t>železnice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21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III. BELGIE, NIZOZEMSKO, LUCEMURSKO AKA BENELUX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7251129" cy="483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16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 </a:t>
            </a:r>
            <a:r>
              <a:rPr lang="cs-CZ" b="1" i="1" dirty="0" smtClean="0"/>
              <a:t>Benelux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472608"/>
          </a:xfrm>
        </p:spPr>
        <p:txBody>
          <a:bodyPr>
            <a:normAutofit/>
          </a:bodyPr>
          <a:lstStyle/>
          <a:p>
            <a:r>
              <a:rPr lang="cs-CZ" dirty="0"/>
              <a:t>Benelux je označení pro volné společenství Belgie, Nizozemska a Lucemburska. </a:t>
            </a:r>
            <a:endParaRPr lang="cs-CZ" dirty="0" smtClean="0"/>
          </a:p>
          <a:p>
            <a:r>
              <a:rPr lang="cs-CZ" dirty="0" smtClean="0"/>
              <a:t>Jeho </a:t>
            </a:r>
            <a:r>
              <a:rPr lang="cs-CZ" dirty="0"/>
              <a:t>název je odvozen od počátečních písmen jmen těchto zemí, tedy </a:t>
            </a:r>
            <a:r>
              <a:rPr lang="cs-CZ" b="1" dirty="0" err="1"/>
              <a:t>Be</a:t>
            </a:r>
            <a:r>
              <a:rPr lang="cs-CZ" dirty="0" err="1"/>
              <a:t>lgique</a:t>
            </a:r>
            <a:r>
              <a:rPr lang="cs-CZ" dirty="0"/>
              <a:t>, </a:t>
            </a:r>
            <a:r>
              <a:rPr lang="cs-CZ" b="1" dirty="0" err="1"/>
              <a:t>Ne</a:t>
            </a:r>
            <a:r>
              <a:rPr lang="cs-CZ" dirty="0" err="1"/>
              <a:t>derland</a:t>
            </a:r>
            <a:r>
              <a:rPr lang="cs-CZ" dirty="0"/>
              <a:t> a </a:t>
            </a:r>
            <a:r>
              <a:rPr lang="cs-CZ" b="1" dirty="0" err="1"/>
              <a:t>Lux</a:t>
            </a:r>
            <a:r>
              <a:rPr lang="cs-CZ" dirty="0" err="1"/>
              <a:t>embourg</a:t>
            </a:r>
            <a:r>
              <a:rPr lang="cs-CZ" dirty="0" smtClean="0"/>
              <a:t>.</a:t>
            </a:r>
          </a:p>
          <a:p>
            <a:r>
              <a:rPr lang="cs-CZ" dirty="0"/>
              <a:t>Všechny tři státy mají i společnou historii, </a:t>
            </a:r>
            <a:r>
              <a:rPr lang="cs-CZ" dirty="0" smtClean="0"/>
              <a:t>byly </a:t>
            </a:r>
            <a:r>
              <a:rPr lang="cs-CZ" dirty="0"/>
              <a:t>všechny součástí Habsburského </a:t>
            </a:r>
            <a:r>
              <a:rPr lang="cs-CZ" dirty="0" smtClean="0"/>
              <a:t>Nizozemí </a:t>
            </a:r>
          </a:p>
          <a:p>
            <a:r>
              <a:rPr lang="cs-CZ" dirty="0" smtClean="0"/>
              <a:t>Země </a:t>
            </a:r>
            <a:r>
              <a:rPr lang="cs-CZ" dirty="0"/>
              <a:t>jsou malé a pokládají se za nejvyspělejší v </a:t>
            </a:r>
            <a:r>
              <a:rPr lang="cs-CZ" dirty="0" smtClean="0"/>
              <a:t>Evropě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633730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dirty="0" smtClean="0"/>
              <a:t>Nizozemsko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Hlavním městem je Amsterdam, největším městem je </a:t>
            </a:r>
            <a:r>
              <a:rPr lang="cs-CZ" dirty="0"/>
              <a:t>přístav </a:t>
            </a:r>
            <a:r>
              <a:rPr lang="cs-CZ" dirty="0" smtClean="0"/>
              <a:t>Rotterdam – největší přístav v Evropě</a:t>
            </a:r>
          </a:p>
          <a:p>
            <a:r>
              <a:rPr lang="cs-CZ" dirty="0" smtClean="0"/>
              <a:t>Úředním jazykem je nizozemština</a:t>
            </a:r>
          </a:p>
          <a:p>
            <a:r>
              <a:rPr lang="cs-CZ" dirty="0" smtClean="0"/>
              <a:t>Cca. 17 milionů obyvatel</a:t>
            </a:r>
          </a:p>
          <a:p>
            <a:r>
              <a:rPr lang="cs-CZ" dirty="0" smtClean="0"/>
              <a:t>Rozkládá se na ústí řeky Rýn</a:t>
            </a:r>
          </a:p>
          <a:p>
            <a:r>
              <a:rPr lang="cs-CZ" dirty="0" smtClean="0"/>
              <a:t>Nizozemsko spolu s Dánskem má nejintenzivnější zemědělství na světě.</a:t>
            </a:r>
          </a:p>
          <a:p>
            <a:r>
              <a:rPr lang="cs-CZ" dirty="0" smtClean="0"/>
              <a:t>Převažuje živočišná výroba, hlavně chov skotu na mléko, které se zpracovává na kvalitní sýry, dále rybolov</a:t>
            </a:r>
          </a:p>
          <a:p>
            <a:r>
              <a:rPr lang="cs-CZ" dirty="0" smtClean="0"/>
              <a:t>Pěstování okrasných květin</a:t>
            </a:r>
            <a:endParaRPr lang="cs-CZ" dirty="0" smtClean="0"/>
          </a:p>
          <a:p>
            <a:r>
              <a:rPr lang="cs-CZ" b="1" dirty="0" err="1" smtClean="0"/>
              <a:t>Phillips</a:t>
            </a:r>
            <a:r>
              <a:rPr lang="cs-CZ" dirty="0" smtClean="0"/>
              <a:t> - Elektrotechnika</a:t>
            </a:r>
            <a:endParaRPr lang="cs-CZ" dirty="0" smtClean="0"/>
          </a:p>
          <a:p>
            <a:r>
              <a:rPr lang="cs-CZ" dirty="0"/>
              <a:t>Země využívá zásob zemního plynu</a:t>
            </a:r>
          </a:p>
        </p:txBody>
      </p:sp>
    </p:spTree>
    <p:extLst>
      <p:ext uri="{BB962C8B-B14F-4D97-AF65-F5344CB8AC3E}">
        <p14:creationId xmlns:p14="http://schemas.microsoft.com/office/powerpoint/2010/main" val="2365062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21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Belgie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32859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Hlavní město Belgie je Brusel, který je sídlem Evropské unie</a:t>
            </a:r>
            <a:r>
              <a:rPr lang="cs-CZ" dirty="0" smtClean="0"/>
              <a:t>.</a:t>
            </a:r>
          </a:p>
          <a:p>
            <a:r>
              <a:rPr lang="cs-CZ" dirty="0" smtClean="0"/>
              <a:t>Nejhorší kvalita říční vody v Evropě</a:t>
            </a:r>
            <a:endParaRPr lang="cs-CZ" dirty="0" smtClean="0"/>
          </a:p>
          <a:p>
            <a:r>
              <a:rPr lang="cs-CZ" dirty="0" smtClean="0"/>
              <a:t>Jazyky: nizozemština</a:t>
            </a:r>
            <a:r>
              <a:rPr lang="cs-CZ" dirty="0"/>
              <a:t>, francouzština, němčina</a:t>
            </a:r>
            <a:endParaRPr lang="cs-CZ" dirty="0" smtClean="0"/>
          </a:p>
          <a:p>
            <a:r>
              <a:rPr lang="cs-CZ" dirty="0" smtClean="0"/>
              <a:t>Největším </a:t>
            </a:r>
            <a:r>
              <a:rPr lang="cs-CZ" dirty="0"/>
              <a:t>přístavem </a:t>
            </a:r>
            <a:r>
              <a:rPr lang="cs-CZ" dirty="0" smtClean="0"/>
              <a:t>v Belgii jsou Antverpy</a:t>
            </a:r>
          </a:p>
          <a:p>
            <a:r>
              <a:rPr lang="cs-CZ" dirty="0" smtClean="0"/>
              <a:t>V </a:t>
            </a:r>
            <a:r>
              <a:rPr lang="cs-CZ" dirty="0"/>
              <a:t>hospodářství převažuje průmysl, především hutnický a strojírenský. </a:t>
            </a:r>
            <a:endParaRPr lang="cs-CZ" dirty="0" smtClean="0"/>
          </a:p>
          <a:p>
            <a:r>
              <a:rPr lang="cs-CZ" dirty="0" smtClean="0"/>
              <a:t>Tradicí </a:t>
            </a:r>
            <a:r>
              <a:rPr lang="cs-CZ" dirty="0"/>
              <a:t>v textilním průmyslu je především krajkářství. </a:t>
            </a:r>
            <a:endParaRPr lang="cs-CZ" dirty="0" smtClean="0"/>
          </a:p>
          <a:p>
            <a:r>
              <a:rPr lang="cs-CZ" dirty="0" smtClean="0"/>
              <a:t>Belgie </a:t>
            </a:r>
            <a:r>
              <a:rPr lang="cs-CZ" dirty="0"/>
              <a:t>je dále proslulá výrobou čokolády a broušením diamantů.</a:t>
            </a:r>
          </a:p>
        </p:txBody>
      </p:sp>
    </p:spTree>
    <p:extLst>
      <p:ext uri="{BB962C8B-B14F-4D97-AF65-F5344CB8AC3E}">
        <p14:creationId xmlns:p14="http://schemas.microsoft.com/office/powerpoint/2010/main" val="1621334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71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Lucembursko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32859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Hlavní město Lucemburska je Lucemburk, který je zároveň největším městem v zemi</a:t>
            </a:r>
            <a:r>
              <a:rPr lang="cs-CZ" dirty="0" smtClean="0"/>
              <a:t>.</a:t>
            </a:r>
          </a:p>
          <a:p>
            <a:r>
              <a:rPr lang="cs-CZ" dirty="0" smtClean="0"/>
              <a:t>Lucembursko </a:t>
            </a:r>
            <a:r>
              <a:rPr lang="cs-CZ" dirty="0"/>
              <a:t>je malý vnitrozemský stát a je vyspělé v oblasti hutnictví a výrobě oceli</a:t>
            </a:r>
            <a:r>
              <a:rPr lang="cs-CZ" dirty="0" smtClean="0"/>
              <a:t>.</a:t>
            </a:r>
          </a:p>
          <a:p>
            <a:r>
              <a:rPr lang="cs-CZ" dirty="0"/>
              <a:t>Celkem 87 % obyvatel je římskokatolického vyznání. Zbylých 13 % tvoří protestanti, židé, muslimové a jiní.</a:t>
            </a:r>
            <a:endParaRPr lang="cs-CZ" dirty="0" smtClean="0"/>
          </a:p>
          <a:p>
            <a:r>
              <a:rPr lang="cs-CZ" dirty="0" smtClean="0"/>
              <a:t>Lucembursko </a:t>
            </a:r>
            <a:r>
              <a:rPr lang="cs-CZ" dirty="0"/>
              <a:t>má nejvyšší nominální HDP na jednoho člověka na světě. Příčinou této vysoce nadprůměrné hodnoty je, že asi třetinu pracovních sil </a:t>
            </a:r>
            <a:r>
              <a:rPr lang="cs-CZ" dirty="0" smtClean="0"/>
              <a:t>tvoří </a:t>
            </a:r>
            <a:r>
              <a:rPr lang="cs-CZ" dirty="0"/>
              <a:t>příslušníci okolních států, kteří do Lucemburska dojíždějí a nejsou tudíž do obyvatelstva započítáni. </a:t>
            </a:r>
          </a:p>
        </p:txBody>
      </p:sp>
    </p:spTree>
    <p:extLst>
      <p:ext uri="{BB962C8B-B14F-4D97-AF65-F5344CB8AC3E}">
        <p14:creationId xmlns:p14="http://schemas.microsoft.com/office/powerpoint/2010/main" val="3480341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86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cs-CZ" dirty="0"/>
              <a:t>Základní </a:t>
            </a:r>
            <a:r>
              <a:rPr lang="cs-CZ" dirty="0" smtClean="0"/>
              <a:t>údaje: Francie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8363272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Hlavním městem je </a:t>
            </a:r>
            <a:r>
              <a:rPr lang="cs-CZ" b="1" dirty="0" smtClean="0"/>
              <a:t>Paříž</a:t>
            </a:r>
          </a:p>
          <a:p>
            <a:r>
              <a:rPr lang="cs-CZ" dirty="0" smtClean="0"/>
              <a:t>Nachází se v západní Evropě</a:t>
            </a:r>
          </a:p>
          <a:p>
            <a:r>
              <a:rPr lang="cs-CZ" dirty="0"/>
              <a:t>Rozloha: 543 965 km² </a:t>
            </a:r>
            <a:r>
              <a:rPr lang="cs-CZ" dirty="0" smtClean="0"/>
              <a:t>(Největší země západní Evropy)</a:t>
            </a:r>
          </a:p>
          <a:p>
            <a:r>
              <a:rPr lang="cs-CZ" dirty="0"/>
              <a:t>Je členskou zemí Severoatlantické aliance a je jedním ze zakládajících členů </a:t>
            </a:r>
            <a:r>
              <a:rPr lang="cs-CZ" b="1" dirty="0" smtClean="0"/>
              <a:t>EU</a:t>
            </a:r>
            <a:r>
              <a:rPr lang="cs-CZ" dirty="0" smtClean="0"/>
              <a:t> a </a:t>
            </a:r>
            <a:r>
              <a:rPr lang="cs-CZ" b="1" dirty="0" smtClean="0"/>
              <a:t>OSN</a:t>
            </a:r>
          </a:p>
          <a:p>
            <a:r>
              <a:rPr lang="cs-CZ" dirty="0" smtClean="0"/>
              <a:t>Státním jazykem je </a:t>
            </a:r>
            <a:r>
              <a:rPr lang="cs-CZ" b="1" dirty="0" smtClean="0"/>
              <a:t>francouzština</a:t>
            </a:r>
          </a:p>
          <a:p>
            <a:r>
              <a:rPr lang="cs-CZ" dirty="0"/>
              <a:t>Je to </a:t>
            </a:r>
            <a:r>
              <a:rPr lang="cs-CZ" b="1" dirty="0" err="1" smtClean="0"/>
              <a:t>republika</a:t>
            </a:r>
            <a:r>
              <a:rPr lang="cs-CZ" dirty="0" err="1" smtClean="0"/>
              <a:t>,m</a:t>
            </a:r>
            <a:r>
              <a:rPr lang="cs-CZ" dirty="0" err="1" smtClean="0"/>
              <a:t>ěnou</a:t>
            </a:r>
            <a:r>
              <a:rPr lang="cs-CZ" dirty="0" smtClean="0"/>
              <a:t> </a:t>
            </a:r>
            <a:r>
              <a:rPr lang="cs-CZ" dirty="0" smtClean="0"/>
              <a:t>je </a:t>
            </a:r>
            <a:r>
              <a:rPr lang="cs-CZ" b="1" dirty="0" smtClean="0"/>
              <a:t>Euro</a:t>
            </a:r>
          </a:p>
        </p:txBody>
      </p:sp>
    </p:spTree>
    <p:extLst>
      <p:ext uri="{BB962C8B-B14F-4D97-AF65-F5344CB8AC3E}">
        <p14:creationId xmlns:p14="http://schemas.microsoft.com/office/powerpoint/2010/main" val="425666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Zdroje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760640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smtClean="0"/>
              <a:t>Atlas</a:t>
            </a:r>
          </a:p>
          <a:p>
            <a:r>
              <a:rPr lang="cs-CZ" b="1" dirty="0" smtClean="0"/>
              <a:t>https</a:t>
            </a:r>
            <a:r>
              <a:rPr lang="cs-CZ" b="1" dirty="0"/>
              <a:t>://</a:t>
            </a:r>
            <a:r>
              <a:rPr lang="cs-CZ" b="1" dirty="0" smtClean="0"/>
              <a:t>cs.wikipedia.org </a:t>
            </a:r>
            <a:r>
              <a:rPr lang="cs-CZ" i="1" dirty="0" smtClean="0"/>
              <a:t>(základní údaje + obrázky)</a:t>
            </a:r>
          </a:p>
          <a:p>
            <a:r>
              <a:rPr lang="cs-CZ" b="1" dirty="0"/>
              <a:t>http://</a:t>
            </a:r>
            <a:r>
              <a:rPr lang="cs-CZ" b="1" dirty="0" smtClean="0"/>
              <a:t>www.zemepis.net/zeme-francie</a:t>
            </a:r>
            <a:r>
              <a:rPr lang="cs-CZ" b="1" dirty="0"/>
              <a:t> </a:t>
            </a:r>
            <a:r>
              <a:rPr lang="cs-CZ" i="1" dirty="0" smtClean="0"/>
              <a:t>(zajímavosti, ověření informací)</a:t>
            </a:r>
          </a:p>
          <a:p>
            <a:r>
              <a:rPr lang="cs-CZ" b="1" i="1" dirty="0"/>
              <a:t>http://splhej.wz.cz/referat/zemepis/48/Svycarsko/</a:t>
            </a:r>
            <a:endParaRPr lang="cs-CZ" b="1" i="1" dirty="0" smtClean="0"/>
          </a:p>
          <a:p>
            <a:r>
              <a:rPr lang="cs-CZ" b="1" dirty="0" smtClean="0"/>
              <a:t>http://splhej.wz.cz/referat/zemepis/30/Francie</a:t>
            </a:r>
            <a:r>
              <a:rPr lang="cs-CZ" dirty="0" smtClean="0"/>
              <a:t> </a:t>
            </a:r>
            <a:r>
              <a:rPr lang="cs-CZ" i="1" dirty="0" smtClean="0"/>
              <a:t>(zajímavosti)</a:t>
            </a:r>
          </a:p>
          <a:p>
            <a:r>
              <a:rPr lang="cs-CZ" b="1" dirty="0" smtClean="0"/>
              <a:t>https</a:t>
            </a:r>
            <a:r>
              <a:rPr lang="cs-CZ" b="1" dirty="0"/>
              <a:t>://</a:t>
            </a:r>
            <a:r>
              <a:rPr lang="cs-CZ" b="1" dirty="0" smtClean="0"/>
              <a:t>franceelections.files.wordpress.com/2012/02/french-man.jpg </a:t>
            </a:r>
            <a:r>
              <a:rPr lang="cs-CZ" i="1" dirty="0" smtClean="0"/>
              <a:t>(obrázek </a:t>
            </a:r>
            <a:r>
              <a:rPr lang="cs-CZ" i="1" dirty="0" err="1" smtClean="0"/>
              <a:t>francouze</a:t>
            </a:r>
            <a:r>
              <a:rPr lang="cs-CZ" i="1" dirty="0" smtClean="0"/>
              <a:t>)</a:t>
            </a:r>
          </a:p>
          <a:p>
            <a:r>
              <a:rPr lang="cs-CZ" i="1" dirty="0" smtClean="0"/>
              <a:t>Autor všech map</a:t>
            </a:r>
            <a:r>
              <a:rPr lang="cs-CZ" b="1" i="1" dirty="0" smtClean="0"/>
              <a:t>: </a:t>
            </a:r>
            <a:r>
              <a:rPr lang="cs-CZ" b="1" i="1" dirty="0" err="1"/>
              <a:t>User:David</a:t>
            </a:r>
            <a:r>
              <a:rPr lang="cs-CZ" b="1" i="1" dirty="0"/>
              <a:t> </a:t>
            </a:r>
            <a:r>
              <a:rPr lang="cs-CZ" b="1" i="1" dirty="0" err="1"/>
              <a:t>Liuzzo</a:t>
            </a:r>
            <a:r>
              <a:rPr lang="cs-CZ" b="1" i="1" dirty="0"/>
              <a:t>, </a:t>
            </a:r>
            <a:r>
              <a:rPr lang="cs-CZ" b="1" i="1" dirty="0" err="1"/>
              <a:t>Attribution</a:t>
            </a:r>
            <a:r>
              <a:rPr lang="cs-CZ" b="1" i="1" dirty="0"/>
              <a:t>, https://</a:t>
            </a:r>
            <a:r>
              <a:rPr lang="cs-CZ" b="1" i="1" dirty="0" smtClean="0"/>
              <a:t>commons.wikimedia.org/w/index.php?curid=11396155</a:t>
            </a:r>
          </a:p>
          <a:p>
            <a:r>
              <a:rPr lang="cs-CZ" i="1" dirty="0" smtClean="0"/>
              <a:t>Foto </a:t>
            </a:r>
            <a:r>
              <a:rPr lang="cs-CZ" i="1" dirty="0" err="1" smtClean="0"/>
              <a:t>Eiffelovky</a:t>
            </a:r>
            <a:r>
              <a:rPr lang="cs-CZ" i="1" dirty="0" smtClean="0"/>
              <a:t>: </a:t>
            </a:r>
            <a:r>
              <a:rPr lang="en-US" b="1" dirty="0"/>
              <a:t>By </a:t>
            </a:r>
            <a:r>
              <a:rPr lang="en-US" b="1" dirty="0" err="1"/>
              <a:t>Benh</a:t>
            </a:r>
            <a:r>
              <a:rPr lang="en-US" b="1" dirty="0"/>
              <a:t> LIEU SONG (Own work) [CC BY-SA 3.0 (http://creativecommons.org/licenses/by-sa/3.0)], via Wikimedia </a:t>
            </a:r>
            <a:r>
              <a:rPr lang="en-US" b="1" dirty="0" smtClean="0"/>
              <a:t>Commons</a:t>
            </a:r>
            <a:endParaRPr lang="cs-CZ" b="1" dirty="0" smtClean="0"/>
          </a:p>
          <a:p>
            <a:r>
              <a:rPr lang="cs-CZ" b="1" dirty="0">
                <a:hlinkClick r:id="rId2"/>
              </a:rPr>
              <a:t>http://</a:t>
            </a:r>
            <a:r>
              <a:rPr lang="cs-CZ" b="1" dirty="0" smtClean="0">
                <a:hlinkClick r:id="rId2"/>
              </a:rPr>
              <a:t>www.magazinzdravi.cz/image/articles/2366/676/365/crop</a:t>
            </a:r>
            <a:r>
              <a:rPr lang="cs-CZ" b="1" dirty="0" smtClean="0"/>
              <a:t> </a:t>
            </a:r>
            <a:r>
              <a:rPr lang="cs-CZ" i="1" dirty="0" smtClean="0"/>
              <a:t>(Víno obr.)</a:t>
            </a:r>
          </a:p>
          <a:p>
            <a:r>
              <a:rPr lang="cs-CZ" b="1" i="1" dirty="0"/>
              <a:t>http://www.svycarsko.org/zeme_kapitola.php?klic=1273</a:t>
            </a:r>
            <a:endParaRPr lang="cs-CZ" b="1" i="1" dirty="0" smtClean="0"/>
          </a:p>
          <a:p>
            <a:r>
              <a:rPr lang="cs-CZ" b="1" i="1" dirty="0"/>
              <a:t>http://www.kudrna.cz/files/obrazky/staty/staty-na-web/svycarsko.jpg?fullwidth</a:t>
            </a:r>
            <a:endParaRPr lang="cs-CZ" b="1" i="1" dirty="0" smtClean="0"/>
          </a:p>
          <a:p>
            <a:r>
              <a:rPr lang="cs-CZ" b="1" dirty="0"/>
              <a:t>https://</a:t>
            </a:r>
            <a:r>
              <a:rPr lang="cs-CZ" b="1" dirty="0" smtClean="0"/>
              <a:t>s-media-cache-ak0.pinimg.com/736x/d3/3d/7a/d33d7a6bb46b447cfce43a4f28ecb8a8.jpg</a:t>
            </a:r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54431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Slovní zhodnocení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>
                <a:solidFill>
                  <a:schemeClr val="tx2"/>
                </a:solidFill>
              </a:rPr>
              <a:t>Myslíme si že se nám naše prezentace povedla. Měli jsme ale menší problémy s Beneluxem, protože jsou to vlastně tři státy.</a:t>
            </a:r>
          </a:p>
          <a:p>
            <a:r>
              <a:rPr lang="cs-CZ" i="1" dirty="0" smtClean="0">
                <a:solidFill>
                  <a:schemeClr val="tx2"/>
                </a:solidFill>
              </a:rPr>
              <a:t>Doporučujeme pro příště dát jedné skupince zvlášť Benelux, můžou se pak na země více zaměřit a přidat více obrázků a zajímavostí </a:t>
            </a:r>
            <a:r>
              <a:rPr lang="cs-CZ" i="1" dirty="0" smtClean="0">
                <a:solidFill>
                  <a:schemeClr val="tx2"/>
                </a:solidFill>
                <a:sym typeface="Wingdings" pitchFamily="2" charset="2"/>
              </a:rPr>
              <a:t></a:t>
            </a:r>
          </a:p>
          <a:p>
            <a:r>
              <a:rPr lang="cs-CZ" i="1" dirty="0" smtClean="0">
                <a:solidFill>
                  <a:schemeClr val="tx2"/>
                </a:solidFill>
                <a:sym typeface="Wingdings" pitchFamily="2" charset="2"/>
              </a:rPr>
              <a:t>Také nám dělalo problém smrsknout počet </a:t>
            </a:r>
            <a:r>
              <a:rPr lang="cs-CZ" i="1" dirty="0" err="1" smtClean="0">
                <a:solidFill>
                  <a:schemeClr val="tx2"/>
                </a:solidFill>
                <a:sym typeface="Wingdings" pitchFamily="2" charset="2"/>
              </a:rPr>
              <a:t>slidů</a:t>
            </a:r>
            <a:r>
              <a:rPr lang="cs-CZ" i="1" dirty="0" smtClean="0">
                <a:solidFill>
                  <a:schemeClr val="tx2"/>
                </a:solidFill>
                <a:sym typeface="Wingdings" pitchFamily="2" charset="2"/>
              </a:rPr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013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1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Přírodní poměry Francie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5112568"/>
          </a:xfrm>
        </p:spPr>
        <p:txBody>
          <a:bodyPr>
            <a:normAutofit/>
          </a:bodyPr>
          <a:lstStyle/>
          <a:p>
            <a:r>
              <a:rPr lang="cs-CZ" dirty="0" smtClean="0"/>
              <a:t>Mírný pás</a:t>
            </a:r>
          </a:p>
          <a:p>
            <a:r>
              <a:rPr lang="cs-CZ" dirty="0" smtClean="0"/>
              <a:t>Nachází </a:t>
            </a:r>
            <a:r>
              <a:rPr lang="cs-CZ" dirty="0"/>
              <a:t>se mezi Atlantským oceánem a Středozemním </a:t>
            </a:r>
            <a:r>
              <a:rPr lang="cs-CZ" dirty="0" smtClean="0"/>
              <a:t>mořem</a:t>
            </a:r>
          </a:p>
          <a:p>
            <a:r>
              <a:rPr lang="cs-CZ" dirty="0" smtClean="0"/>
              <a:t>Pohoří </a:t>
            </a:r>
            <a:r>
              <a:rPr lang="cs-CZ" b="1" dirty="0" smtClean="0"/>
              <a:t>Alpy</a:t>
            </a:r>
            <a:endParaRPr lang="cs-CZ" b="1" dirty="0" smtClean="0"/>
          </a:p>
          <a:p>
            <a:r>
              <a:rPr lang="cs-CZ" dirty="0"/>
              <a:t>Hranici se Španělskem na jihozápadě tvoří Pyreneje, na jihovýchodě s Itálií Alpy a na východě se Švýcarskem pohoří </a:t>
            </a:r>
            <a:r>
              <a:rPr lang="cs-CZ" dirty="0" smtClean="0"/>
              <a:t>Jura, na východě s Německem řeka Rýn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82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5866"/>
            <a:ext cx="8229600" cy="971600"/>
          </a:xfrm>
        </p:spPr>
        <p:txBody>
          <a:bodyPr/>
          <a:lstStyle/>
          <a:p>
            <a:r>
              <a:rPr lang="cs-CZ" dirty="0" smtClean="0"/>
              <a:t>Francouzské Alpy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2234"/>
            <a:ext cx="9144000" cy="612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84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Francouzské zemědělství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424936" cy="3456384"/>
          </a:xfrm>
        </p:spPr>
        <p:txBody>
          <a:bodyPr>
            <a:normAutofit/>
          </a:bodyPr>
          <a:lstStyle/>
          <a:p>
            <a:r>
              <a:rPr lang="cs-CZ" dirty="0" smtClean="0"/>
              <a:t>Vysoká produkce </a:t>
            </a:r>
            <a:r>
              <a:rPr lang="cs-CZ" dirty="0"/>
              <a:t>pšenice, mléčných výrobků a vína = největší evropský producent a vývozce zemědělských </a:t>
            </a:r>
            <a:r>
              <a:rPr lang="cs-CZ" dirty="0" smtClean="0"/>
              <a:t>výrobků</a:t>
            </a:r>
          </a:p>
          <a:p>
            <a:r>
              <a:rPr lang="cs-CZ" dirty="0" smtClean="0"/>
              <a:t>Po </a:t>
            </a:r>
            <a:r>
              <a:rPr lang="cs-CZ" dirty="0"/>
              <a:t>Itálii </a:t>
            </a:r>
            <a:r>
              <a:rPr lang="cs-CZ" dirty="0" smtClean="0"/>
              <a:t>druhý největší pěstitel </a:t>
            </a:r>
            <a:r>
              <a:rPr lang="cs-CZ" dirty="0"/>
              <a:t>vinné </a:t>
            </a:r>
            <a:r>
              <a:rPr lang="cs-CZ" dirty="0" smtClean="0"/>
              <a:t>révy</a:t>
            </a:r>
          </a:p>
          <a:p>
            <a:r>
              <a:rPr lang="cs-CZ" dirty="0" smtClean="0"/>
              <a:t>Je třetím </a:t>
            </a:r>
            <a:r>
              <a:rPr lang="cs-CZ" dirty="0"/>
              <a:t>největším producentem dřeva v </a:t>
            </a:r>
            <a:r>
              <a:rPr lang="cs-CZ" dirty="0" smtClean="0"/>
              <a:t>Evropě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874626"/>
            <a:ext cx="5040560" cy="272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3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Francouzský průmysl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496944" cy="5688632"/>
          </a:xfrm>
        </p:spPr>
        <p:txBody>
          <a:bodyPr>
            <a:normAutofit/>
          </a:bodyPr>
          <a:lstStyle/>
          <a:p>
            <a:r>
              <a:rPr lang="cs-CZ" dirty="0"/>
              <a:t>V současné době je Francie čtvrtou nejsilnější průmyslovou velmocí na světě, po </a:t>
            </a:r>
            <a:r>
              <a:rPr lang="cs-CZ" dirty="0" smtClean="0"/>
              <a:t>USA, </a:t>
            </a:r>
            <a:r>
              <a:rPr lang="cs-CZ" dirty="0"/>
              <a:t>Japonsku a </a:t>
            </a:r>
            <a:r>
              <a:rPr lang="cs-CZ" dirty="0" smtClean="0"/>
              <a:t>Německu</a:t>
            </a:r>
          </a:p>
          <a:p>
            <a:r>
              <a:rPr lang="cs-CZ" dirty="0" smtClean="0"/>
              <a:t>2.místo </a:t>
            </a:r>
            <a:r>
              <a:rPr lang="cs-CZ" dirty="0"/>
              <a:t>na světě </a:t>
            </a:r>
            <a:r>
              <a:rPr lang="cs-CZ" dirty="0" smtClean="0"/>
              <a:t>podílem </a:t>
            </a:r>
            <a:r>
              <a:rPr lang="cs-CZ" dirty="0"/>
              <a:t>elektřiny vyrobené v </a:t>
            </a:r>
            <a:r>
              <a:rPr lang="cs-CZ" b="1" dirty="0"/>
              <a:t>jaderných elektrárnách </a:t>
            </a:r>
            <a:r>
              <a:rPr lang="cs-CZ" b="1" dirty="0" smtClean="0"/>
              <a:t>(80%)</a:t>
            </a:r>
            <a:endParaRPr lang="cs-CZ" b="1" dirty="0" smtClean="0"/>
          </a:p>
          <a:p>
            <a:r>
              <a:rPr lang="cs-CZ" dirty="0" smtClean="0"/>
              <a:t>Výroba automobilů, oceli, letadel</a:t>
            </a:r>
            <a:endParaRPr lang="cs-CZ" dirty="0" smtClean="0"/>
          </a:p>
          <a:p>
            <a:r>
              <a:rPr lang="cs-CZ" dirty="0" smtClean="0"/>
              <a:t>Módní textilní průmysl, </a:t>
            </a:r>
            <a:r>
              <a:rPr lang="cs-CZ" dirty="0" err="1" smtClean="0"/>
              <a:t>sever+Paříž</a:t>
            </a:r>
            <a:endParaRPr lang="cs-CZ" dirty="0" smtClean="0"/>
          </a:p>
          <a:p>
            <a:r>
              <a:rPr lang="cs-CZ" dirty="0" smtClean="0"/>
              <a:t>Velmi </a:t>
            </a:r>
            <a:r>
              <a:rPr lang="cs-CZ" dirty="0"/>
              <a:t>rozsáhlé, rozmanité a kvalitní je </a:t>
            </a:r>
            <a:r>
              <a:rPr lang="cs-CZ" b="1" dirty="0"/>
              <a:t>potravinářství</a:t>
            </a:r>
            <a:r>
              <a:rPr lang="cs-CZ" dirty="0"/>
              <a:t>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881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Obyvatelstvo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39952" y="943000"/>
            <a:ext cx="4827240" cy="5760640"/>
          </a:xfrm>
        </p:spPr>
        <p:txBody>
          <a:bodyPr>
            <a:normAutofit/>
          </a:bodyPr>
          <a:lstStyle/>
          <a:p>
            <a:r>
              <a:rPr lang="cs-CZ" dirty="0"/>
              <a:t>Francie nemá státní náboženství. Většina obyvatel se hlásí k </a:t>
            </a:r>
            <a:r>
              <a:rPr lang="cs-CZ" b="1" dirty="0"/>
              <a:t>římskokatolické církvi</a:t>
            </a:r>
            <a:r>
              <a:rPr lang="cs-CZ" dirty="0"/>
              <a:t>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Francie často řeší problémy kvůli vysokému počtu </a:t>
            </a:r>
            <a:r>
              <a:rPr lang="cs-CZ" b="1" dirty="0" smtClean="0"/>
              <a:t>přistěhovalců </a:t>
            </a:r>
            <a:r>
              <a:rPr lang="cs-CZ" dirty="0" smtClean="0"/>
              <a:t>hlavně ze severní Afriky</a:t>
            </a: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3672408" cy="550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6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991</Words>
  <Application>Microsoft Office PowerPoint</Application>
  <PresentationFormat>Předvádění na obrazovce (4:3)</PresentationFormat>
  <Paragraphs>150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Motiv sady Office</vt:lpstr>
      <vt:lpstr>Francie, Švýcarsko + Benelux</vt:lpstr>
      <vt:lpstr>I. FRANCIE</vt:lpstr>
      <vt:lpstr>Základní údaje: Francie</vt:lpstr>
      <vt:lpstr>Prezentace aplikace PowerPoint</vt:lpstr>
      <vt:lpstr>Přírodní poměry Francie </vt:lpstr>
      <vt:lpstr>Francouzské Alpy</vt:lpstr>
      <vt:lpstr>Francouzské zemědělství</vt:lpstr>
      <vt:lpstr>Francouzský průmysl</vt:lpstr>
      <vt:lpstr>Obyvatelstvo </vt:lpstr>
      <vt:lpstr>Turistický ruch </vt:lpstr>
      <vt:lpstr>Zajímavosti o Francii</vt:lpstr>
      <vt:lpstr>II. ŠVÝCARSKO „země jezer“</vt:lpstr>
      <vt:lpstr>Základní ůdaje</vt:lpstr>
      <vt:lpstr>Prezentace aplikace PowerPoint</vt:lpstr>
      <vt:lpstr>Přírodní poměry</vt:lpstr>
      <vt:lpstr>Ženevské jezero</vt:lpstr>
      <vt:lpstr>Zemědělství</vt:lpstr>
      <vt:lpstr>Švýcarský průmysl</vt:lpstr>
      <vt:lpstr>Obyvatelstvo</vt:lpstr>
      <vt:lpstr>Turistický ruch</vt:lpstr>
      <vt:lpstr>Zajímavosti</vt:lpstr>
      <vt:lpstr>III. BELGIE, NIZOZEMSKO, LUCEMURSKO AKA BENELUX</vt:lpstr>
      <vt:lpstr>Co je to Benelux?</vt:lpstr>
      <vt:lpstr>Nizozemsko</vt:lpstr>
      <vt:lpstr>Prezentace aplikace PowerPoint</vt:lpstr>
      <vt:lpstr>Belgie</vt:lpstr>
      <vt:lpstr>Prezentace aplikace PowerPoint</vt:lpstr>
      <vt:lpstr>Lucembursko</vt:lpstr>
      <vt:lpstr>Prezentace aplikace PowerPoint</vt:lpstr>
      <vt:lpstr>Zdroje </vt:lpstr>
      <vt:lpstr>Slovní zhodnocení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Francie, Švýcarsko + Benelux</dc:title>
  <dc:creator>Martin</dc:creator>
  <cp:lastModifiedBy>Martin</cp:lastModifiedBy>
  <cp:revision>57</cp:revision>
  <dcterms:created xsi:type="dcterms:W3CDTF">2016-11-10T19:26:08Z</dcterms:created>
  <dcterms:modified xsi:type="dcterms:W3CDTF">2016-11-15T16:52:19Z</dcterms:modified>
</cp:coreProperties>
</file>