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70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2" autoAdjust="0"/>
  </p:normalViewPr>
  <p:slideViewPr>
    <p:cSldViewPr>
      <p:cViewPr>
        <p:scale>
          <a:sx n="50" d="100"/>
          <a:sy n="50" d="100"/>
        </p:scale>
        <p:origin x="-207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734C4-0891-434C-8038-36C87436BD2D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127441-A262-4690-B70F-CBFD2BF4E3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68842"/>
            <a:ext cx="6324600" cy="3370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976915">
            <a:off x="321900" y="-148524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RUMUNSKO</a:t>
            </a:r>
          </a:p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BULHARSKO</a:t>
            </a:r>
          </a:p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SRBSKO</a:t>
            </a:r>
          </a:p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MAKEDONIE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 marL="137160" indent="0" algn="ctr">
              <a:buNone/>
            </a:pPr>
            <a:r>
              <a:rPr lang="cs-CZ" sz="4800" dirty="0" smtClean="0"/>
              <a:t>OBYVATELSTVO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en-US" dirty="0" err="1" smtClean="0"/>
              <a:t>Národnostní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r>
              <a:rPr lang="cs-CZ" dirty="0" smtClean="0"/>
              <a:t>: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Rumuni</a:t>
            </a:r>
            <a:r>
              <a:rPr lang="en-US" dirty="0"/>
              <a:t> 89,5 %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Maďaři</a:t>
            </a:r>
            <a:r>
              <a:rPr lang="en-US" dirty="0"/>
              <a:t> 6,6 %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Romové</a:t>
            </a:r>
            <a:r>
              <a:rPr lang="en-US" dirty="0"/>
              <a:t> 2,5 %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Ukrajinci</a:t>
            </a:r>
            <a:r>
              <a:rPr lang="en-US" dirty="0"/>
              <a:t> 0,8 %</a:t>
            </a:r>
          </a:p>
        </p:txBody>
      </p:sp>
    </p:spTree>
    <p:extLst>
      <p:ext uri="{BB962C8B-B14F-4D97-AF65-F5344CB8AC3E}">
        <p14:creationId xmlns:p14="http://schemas.microsoft.com/office/powerpoint/2010/main" val="20526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 marL="137160" indent="0" algn="ctr">
              <a:buNone/>
            </a:pPr>
            <a:r>
              <a:rPr lang="cs-CZ" sz="4400" dirty="0" smtClean="0"/>
              <a:t>SHRNUTÍ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Zaostalá země východního bloku, vycucnutá diktátorským režimem, převážně zemědělská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Velké množství nerostlých surovin, které nejsou plně využity</a:t>
            </a:r>
          </a:p>
        </p:txBody>
      </p:sp>
    </p:spTree>
    <p:extLst>
      <p:ext uri="{BB962C8B-B14F-4D97-AF65-F5344CB8AC3E}">
        <p14:creationId xmlns:p14="http://schemas.microsoft.com/office/powerpoint/2010/main" val="38712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BULHARSKO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8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ÚDAJE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Rozloha: </a:t>
            </a:r>
            <a:r>
              <a:rPr lang="en-US" dirty="0" smtClean="0"/>
              <a:t>11</a:t>
            </a:r>
            <a:r>
              <a:rPr lang="cs-CZ" dirty="0" smtClean="0"/>
              <a:t>1</a:t>
            </a:r>
            <a:r>
              <a:rPr lang="en-US" dirty="0" smtClean="0"/>
              <a:t> </a:t>
            </a:r>
            <a:r>
              <a:rPr lang="cs-CZ" dirty="0" smtClean="0"/>
              <a:t>000</a:t>
            </a:r>
            <a:r>
              <a:rPr lang="en-US" dirty="0" smtClean="0"/>
              <a:t> km²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Počet obyvatel: 7,4 milionu</a:t>
            </a:r>
            <a:r>
              <a:rPr lang="en-US" dirty="0"/>
              <a:t> 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Hlavní město: Sofia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Státní zřízení: parlamentní republika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Měna: bulharská leva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Úřední jazyk: bulharština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08628" cy="6858000"/>
          </a:xfrm>
        </p:spPr>
      </p:pic>
    </p:spTree>
    <p:extLst>
      <p:ext uri="{BB962C8B-B14F-4D97-AF65-F5344CB8AC3E}">
        <p14:creationId xmlns:p14="http://schemas.microsoft.com/office/powerpoint/2010/main" val="19929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PŘÍRODNÍ PODMÍNKY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Velká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 </a:t>
            </a:r>
            <a:r>
              <a:rPr lang="en-US" dirty="0" err="1"/>
              <a:t>Bulharska</a:t>
            </a:r>
            <a:r>
              <a:rPr lang="en-US" dirty="0"/>
              <a:t> je </a:t>
            </a:r>
            <a:r>
              <a:rPr lang="en-US" dirty="0" err="1" smtClean="0"/>
              <a:t>hornatá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Jižně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hlavního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</a:t>
            </a:r>
            <a:r>
              <a:rPr lang="en-US" dirty="0" err="1"/>
              <a:t>vystupuje</a:t>
            </a:r>
            <a:r>
              <a:rPr lang="en-US" dirty="0"/>
              <a:t> </a:t>
            </a:r>
            <a:r>
              <a:rPr lang="en-US" dirty="0" err="1"/>
              <a:t>masiv</a:t>
            </a:r>
            <a:r>
              <a:rPr lang="en-US" dirty="0"/>
              <a:t> </a:t>
            </a:r>
            <a:r>
              <a:rPr lang="en-US" dirty="0" err="1"/>
              <a:t>Vitoša</a:t>
            </a:r>
            <a:r>
              <a:rPr lang="en-US" dirty="0"/>
              <a:t> </a:t>
            </a:r>
            <a:r>
              <a:rPr lang="en-US" dirty="0" err="1"/>
              <a:t>měřící</a:t>
            </a:r>
            <a:r>
              <a:rPr lang="en-US" dirty="0"/>
              <a:t> 2290 m n. m.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N</a:t>
            </a:r>
            <a:r>
              <a:rPr lang="en-US" dirty="0" err="1" smtClean="0"/>
              <a:t>ejvyšší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Musala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2925</a:t>
            </a:r>
            <a:r>
              <a:rPr lang="en-US" dirty="0"/>
              <a:t> m n. m</a:t>
            </a:r>
            <a:r>
              <a:rPr lang="en-US" dirty="0" smtClean="0"/>
              <a:t>.</a:t>
            </a:r>
            <a:r>
              <a:rPr lang="cs-CZ" dirty="0" smtClean="0"/>
              <a:t>)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cs-CZ" sz="4800" dirty="0" smtClean="0"/>
              <a:t>HOSPODÁŘSTVÍ</a:t>
            </a:r>
          </a:p>
          <a:p>
            <a:pPr marL="594360" indent="-457200">
              <a:buFont typeface="Arial" pitchFamily="34" charset="0"/>
              <a:buChar char="•"/>
            </a:pPr>
            <a:r>
              <a:rPr lang="cs-CZ" sz="3200" dirty="0" smtClean="0"/>
              <a:t>P</a:t>
            </a:r>
            <a:r>
              <a:rPr lang="en-US" sz="3200" dirty="0" err="1" smtClean="0"/>
              <a:t>růmyslově-zemědělský</a:t>
            </a:r>
            <a:r>
              <a:rPr lang="en-US" sz="3200" dirty="0" smtClean="0"/>
              <a:t> </a:t>
            </a:r>
            <a:r>
              <a:rPr lang="en-US" sz="3200" dirty="0" err="1" smtClean="0"/>
              <a:t>stát</a:t>
            </a:r>
            <a:endParaRPr lang="cs-CZ" sz="3200" dirty="0" smtClean="0"/>
          </a:p>
          <a:p>
            <a:pPr marL="594360" indent="-457200">
              <a:buFont typeface="Arial" pitchFamily="34" charset="0"/>
              <a:buChar char="•"/>
            </a:pPr>
            <a:r>
              <a:rPr lang="en-US" sz="3200" dirty="0" err="1" smtClean="0"/>
              <a:t>Hlavní</a:t>
            </a:r>
            <a:r>
              <a:rPr lang="en-US" sz="3200" dirty="0" smtClean="0"/>
              <a:t> </a:t>
            </a:r>
            <a:r>
              <a:rPr lang="en-US" sz="3200" dirty="0" err="1"/>
              <a:t>průmyslová</a:t>
            </a:r>
            <a:r>
              <a:rPr lang="en-US" sz="3200" dirty="0"/>
              <a:t> </a:t>
            </a:r>
            <a:r>
              <a:rPr lang="en-US" sz="3200" dirty="0" err="1"/>
              <a:t>odvětví</a:t>
            </a:r>
            <a:r>
              <a:rPr lang="en-US" sz="3200" dirty="0"/>
              <a:t> </a:t>
            </a:r>
            <a:r>
              <a:rPr lang="en-US" sz="3200" dirty="0" err="1"/>
              <a:t>jsou</a:t>
            </a:r>
            <a:r>
              <a:rPr lang="en-US" sz="3200" dirty="0"/>
              <a:t> </a:t>
            </a:r>
            <a:r>
              <a:rPr lang="en-US" sz="3200" dirty="0" err="1"/>
              <a:t>hutnictví</a:t>
            </a:r>
            <a:r>
              <a:rPr lang="en-US" sz="3200" dirty="0"/>
              <a:t>, </a:t>
            </a:r>
            <a:r>
              <a:rPr lang="en-US" sz="3200" dirty="0" err="1"/>
              <a:t>strojírenství</a:t>
            </a:r>
            <a:r>
              <a:rPr lang="en-US" sz="3200" dirty="0"/>
              <a:t>, </a:t>
            </a:r>
            <a:r>
              <a:rPr lang="en-US" sz="3200" dirty="0" err="1"/>
              <a:t>chemie</a:t>
            </a:r>
            <a:r>
              <a:rPr lang="en-US" sz="3200" dirty="0"/>
              <a:t>, </a:t>
            </a:r>
            <a:r>
              <a:rPr lang="en-US" sz="3200" dirty="0" err="1"/>
              <a:t>textilní</a:t>
            </a:r>
            <a:r>
              <a:rPr lang="en-US" sz="3200" dirty="0"/>
              <a:t> </a:t>
            </a:r>
            <a:r>
              <a:rPr lang="en-US" sz="3200" dirty="0" err="1"/>
              <a:t>průmysl</a:t>
            </a:r>
            <a:r>
              <a:rPr lang="en-US" sz="3200" dirty="0"/>
              <a:t> a </a:t>
            </a:r>
            <a:r>
              <a:rPr lang="en-US" sz="3200" dirty="0" err="1"/>
              <a:t>potravinářství</a:t>
            </a:r>
            <a:r>
              <a:rPr lang="en-US" sz="3200" dirty="0"/>
              <a:t>. </a:t>
            </a:r>
            <a:endParaRPr lang="cs-CZ" sz="3200" dirty="0" smtClean="0"/>
          </a:p>
          <a:p>
            <a:pPr marL="594360" indent="-457200">
              <a:buFont typeface="Arial" pitchFamily="34" charset="0"/>
              <a:buChar char="•"/>
            </a:pPr>
            <a:r>
              <a:rPr lang="en-US" sz="3200" dirty="0" err="1" smtClean="0"/>
              <a:t>Těží</a:t>
            </a:r>
            <a:r>
              <a:rPr lang="en-US" sz="3200" dirty="0" smtClean="0"/>
              <a:t> </a:t>
            </a:r>
            <a:r>
              <a:rPr lang="en-US" sz="3200" dirty="0"/>
              <a:t>se </a:t>
            </a:r>
            <a:r>
              <a:rPr lang="en-US" sz="3200" dirty="0" err="1"/>
              <a:t>hnědé</a:t>
            </a:r>
            <a:r>
              <a:rPr lang="en-US" sz="3200" dirty="0"/>
              <a:t> </a:t>
            </a:r>
            <a:r>
              <a:rPr lang="en-US" sz="3200" dirty="0" err="1"/>
              <a:t>uhlí</a:t>
            </a:r>
            <a:r>
              <a:rPr lang="en-US" sz="3200" dirty="0"/>
              <a:t> a </a:t>
            </a:r>
            <a:r>
              <a:rPr lang="en-US" sz="3200" dirty="0" err="1"/>
              <a:t>barevné</a:t>
            </a:r>
            <a:r>
              <a:rPr lang="en-US" sz="3200" dirty="0"/>
              <a:t> </a:t>
            </a:r>
            <a:r>
              <a:rPr lang="en-US" sz="3200" dirty="0" err="1"/>
              <a:t>kovy</a:t>
            </a:r>
            <a:r>
              <a:rPr lang="en-US" sz="3200" dirty="0"/>
              <a:t>. </a:t>
            </a:r>
            <a:endParaRPr lang="cs-CZ" sz="3200" dirty="0" smtClean="0"/>
          </a:p>
          <a:p>
            <a:pPr marL="594360" indent="-457200">
              <a:buFont typeface="Arial" pitchFamily="34" charset="0"/>
              <a:buChar char="•"/>
            </a:pPr>
            <a:r>
              <a:rPr lang="en-US" sz="3200" dirty="0" err="1" smtClean="0"/>
              <a:t>Nejdůležitější</a:t>
            </a:r>
            <a:r>
              <a:rPr lang="en-US" sz="3200" dirty="0" smtClean="0"/>
              <a:t> </a:t>
            </a:r>
            <a:r>
              <a:rPr lang="en-US" sz="3200" dirty="0" err="1" smtClean="0"/>
              <a:t>průmyslov</a:t>
            </a:r>
            <a:r>
              <a:rPr lang="cs-CZ" sz="3200" dirty="0" smtClean="0"/>
              <a:t>é</a:t>
            </a:r>
            <a:r>
              <a:rPr lang="en-US" sz="3200" dirty="0" smtClean="0"/>
              <a:t> </a:t>
            </a:r>
            <a:r>
              <a:rPr lang="en-US" sz="3200" dirty="0" err="1" smtClean="0"/>
              <a:t>centr</a:t>
            </a:r>
            <a:r>
              <a:rPr lang="cs-CZ" sz="3200" dirty="0" smtClean="0"/>
              <a:t>um</a:t>
            </a:r>
            <a:r>
              <a:rPr lang="en-US" sz="3200" dirty="0" smtClean="0"/>
              <a:t> j</a:t>
            </a:r>
            <a:r>
              <a:rPr lang="cs-CZ" sz="3200" dirty="0" smtClean="0"/>
              <a:t>e</a:t>
            </a:r>
            <a:r>
              <a:rPr lang="en-US" sz="3200" dirty="0" smtClean="0"/>
              <a:t> </a:t>
            </a:r>
            <a:r>
              <a:rPr lang="en-US" sz="3200" dirty="0" err="1" smtClean="0"/>
              <a:t>Sofie</a:t>
            </a:r>
            <a:r>
              <a:rPr lang="en-US" sz="3200" dirty="0" smtClean="0"/>
              <a:t>.</a:t>
            </a:r>
            <a:endParaRPr lang="cs-CZ" sz="3200" dirty="0" smtClean="0"/>
          </a:p>
          <a:p>
            <a:pPr marL="594360" indent="-457200">
              <a:buFont typeface="Arial" pitchFamily="34" charset="0"/>
              <a:buChar char="•"/>
            </a:pPr>
            <a:r>
              <a:rPr lang="cs-CZ" sz="3200" dirty="0" err="1" smtClean="0"/>
              <a:t>Pě</a:t>
            </a:r>
            <a:r>
              <a:rPr lang="en-US" sz="3200" dirty="0" err="1" smtClean="0"/>
              <a:t>stuje</a:t>
            </a:r>
            <a:r>
              <a:rPr lang="en-US" sz="3200" dirty="0" smtClean="0"/>
              <a:t> </a:t>
            </a:r>
            <a:r>
              <a:rPr lang="en-US" sz="3200" dirty="0"/>
              <a:t>se </a:t>
            </a:r>
            <a:r>
              <a:rPr lang="en-US" sz="3200" dirty="0" err="1"/>
              <a:t>pšenice</a:t>
            </a:r>
            <a:r>
              <a:rPr lang="en-US" sz="3200" dirty="0"/>
              <a:t>, </a:t>
            </a:r>
            <a:r>
              <a:rPr lang="en-US" sz="3200" dirty="0" err="1"/>
              <a:t>ječmen</a:t>
            </a:r>
            <a:r>
              <a:rPr lang="en-US" sz="3200" dirty="0"/>
              <a:t>, </a:t>
            </a:r>
            <a:r>
              <a:rPr lang="en-US" sz="3200" dirty="0" err="1"/>
              <a:t>kukuřice</a:t>
            </a:r>
            <a:r>
              <a:rPr lang="en-US" sz="3200" dirty="0"/>
              <a:t>, </a:t>
            </a:r>
            <a:r>
              <a:rPr lang="en-US" sz="3200" dirty="0" err="1"/>
              <a:t>slunečnice</a:t>
            </a:r>
            <a:r>
              <a:rPr lang="en-US" sz="3200" dirty="0"/>
              <a:t>, </a:t>
            </a:r>
            <a:r>
              <a:rPr lang="en-US" sz="3200" dirty="0" err="1"/>
              <a:t>brambory</a:t>
            </a:r>
            <a:r>
              <a:rPr lang="en-US" sz="3200" dirty="0"/>
              <a:t>, </a:t>
            </a:r>
            <a:r>
              <a:rPr lang="en-US" sz="3200" dirty="0" err="1"/>
              <a:t>cukrová</a:t>
            </a:r>
            <a:r>
              <a:rPr lang="en-US" sz="3200" dirty="0"/>
              <a:t> </a:t>
            </a:r>
            <a:r>
              <a:rPr lang="en-US" sz="3200" dirty="0" err="1"/>
              <a:t>řepa</a:t>
            </a:r>
            <a:r>
              <a:rPr lang="en-US" sz="3200" dirty="0"/>
              <a:t>, </a:t>
            </a:r>
            <a:r>
              <a:rPr lang="en-US" sz="3200" dirty="0" err="1"/>
              <a:t>zelenina</a:t>
            </a:r>
            <a:r>
              <a:rPr lang="en-US" sz="3200" dirty="0"/>
              <a:t>, </a:t>
            </a:r>
            <a:r>
              <a:rPr lang="en-US" sz="3200" dirty="0" err="1"/>
              <a:t>broskve</a:t>
            </a:r>
            <a:r>
              <a:rPr lang="en-US" sz="3200" dirty="0"/>
              <a:t>, </a:t>
            </a:r>
            <a:r>
              <a:rPr lang="en-US" sz="3200" dirty="0" err="1"/>
              <a:t>vinná</a:t>
            </a:r>
            <a:r>
              <a:rPr lang="en-US" sz="3200" dirty="0"/>
              <a:t> </a:t>
            </a:r>
            <a:r>
              <a:rPr lang="en-US" sz="3200" dirty="0" err="1"/>
              <a:t>réva</a:t>
            </a:r>
            <a:r>
              <a:rPr lang="en-US" sz="3200" dirty="0"/>
              <a:t>, </a:t>
            </a:r>
            <a:r>
              <a:rPr lang="en-US" sz="3200" dirty="0" err="1"/>
              <a:t>rajčata</a:t>
            </a:r>
            <a:r>
              <a:rPr lang="en-US" sz="3200" dirty="0"/>
              <a:t>, </a:t>
            </a:r>
            <a:r>
              <a:rPr lang="en-US" sz="3200" dirty="0" err="1"/>
              <a:t>melouny</a:t>
            </a:r>
            <a:r>
              <a:rPr lang="en-US" sz="3200" dirty="0"/>
              <a:t> a </a:t>
            </a:r>
            <a:r>
              <a:rPr lang="en-US" sz="3200" dirty="0" err="1"/>
              <a:t>tabák</a:t>
            </a:r>
            <a:r>
              <a:rPr lang="en-US" sz="3200" dirty="0"/>
              <a:t>. </a:t>
            </a:r>
            <a:endParaRPr lang="cs-CZ" sz="3200" dirty="0" smtClean="0"/>
          </a:p>
          <a:p>
            <a:pPr marL="594360" indent="-457200">
              <a:buFont typeface="Arial" pitchFamily="34" charset="0"/>
              <a:buChar char="•"/>
            </a:pPr>
            <a:r>
              <a:rPr lang="en-US" sz="3200" dirty="0" err="1" smtClean="0"/>
              <a:t>Chovají</a:t>
            </a:r>
            <a:r>
              <a:rPr lang="en-US" sz="3200" dirty="0" smtClean="0"/>
              <a:t> </a:t>
            </a:r>
            <a:r>
              <a:rPr lang="en-US" sz="3200" dirty="0"/>
              <a:t>se </a:t>
            </a:r>
            <a:r>
              <a:rPr lang="en-US" sz="3200" dirty="0" err="1"/>
              <a:t>ovce</a:t>
            </a:r>
            <a:r>
              <a:rPr lang="en-US" sz="3200" dirty="0"/>
              <a:t>, </a:t>
            </a:r>
            <a:r>
              <a:rPr lang="en-US" sz="3200" dirty="0" err="1"/>
              <a:t>prasata</a:t>
            </a:r>
            <a:r>
              <a:rPr lang="en-US" sz="3200" dirty="0"/>
              <a:t>, </a:t>
            </a:r>
            <a:r>
              <a:rPr lang="en-US" sz="3200" dirty="0" err="1"/>
              <a:t>skot</a:t>
            </a:r>
            <a:r>
              <a:rPr lang="en-US" sz="3200" dirty="0"/>
              <a:t>, </a:t>
            </a:r>
            <a:r>
              <a:rPr lang="en-US" sz="3200" dirty="0" err="1"/>
              <a:t>buvoli</a:t>
            </a:r>
            <a:r>
              <a:rPr lang="en-US" sz="3200" dirty="0"/>
              <a:t>, </a:t>
            </a:r>
            <a:r>
              <a:rPr lang="en-US" sz="3200" dirty="0" err="1"/>
              <a:t>koně</a:t>
            </a:r>
            <a:r>
              <a:rPr lang="en-US" sz="3200" dirty="0"/>
              <a:t>, </a:t>
            </a:r>
            <a:r>
              <a:rPr lang="en-US" sz="3200" dirty="0" err="1"/>
              <a:t>osli</a:t>
            </a:r>
            <a:r>
              <a:rPr lang="en-US" sz="3200" dirty="0"/>
              <a:t>, </a:t>
            </a:r>
            <a:r>
              <a:rPr lang="en-US" sz="3200" dirty="0" err="1"/>
              <a:t>kozy</a:t>
            </a:r>
            <a:r>
              <a:rPr lang="en-US" sz="3200" dirty="0"/>
              <a:t> a </a:t>
            </a:r>
            <a:r>
              <a:rPr lang="en-US" sz="3200" dirty="0" err="1"/>
              <a:t>drůbež</a:t>
            </a:r>
            <a:r>
              <a:rPr lang="en-US" sz="3200" dirty="0"/>
              <a:t>. </a:t>
            </a:r>
            <a:r>
              <a:rPr lang="en-US" sz="3200" dirty="0" err="1"/>
              <a:t>Produkce</a:t>
            </a:r>
            <a:r>
              <a:rPr lang="en-US" sz="3200" dirty="0"/>
              <a:t> </a:t>
            </a:r>
            <a:r>
              <a:rPr lang="en-US" sz="3200" dirty="0" err="1"/>
              <a:t>vlny</a:t>
            </a:r>
            <a:r>
              <a:rPr lang="en-US" sz="3200" dirty="0"/>
              <a:t>, </a:t>
            </a:r>
            <a:r>
              <a:rPr lang="en-US" sz="3200" dirty="0" err="1"/>
              <a:t>medu</a:t>
            </a:r>
            <a:r>
              <a:rPr lang="en-US" sz="3200" dirty="0"/>
              <a:t> a </a:t>
            </a:r>
            <a:r>
              <a:rPr lang="en-US" sz="3200" dirty="0" err="1"/>
              <a:t>rybích</a:t>
            </a:r>
            <a:r>
              <a:rPr lang="en-US" sz="3200" dirty="0"/>
              <a:t> </a:t>
            </a:r>
            <a:r>
              <a:rPr lang="en-US" sz="3200" dirty="0" err="1"/>
              <a:t>výrobků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3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0289572" cy="6858000"/>
          </a:xfrm>
        </p:spPr>
      </p:pic>
      <p:sp>
        <p:nvSpPr>
          <p:cNvPr id="6" name="TextBox 5"/>
          <p:cNvSpPr txBox="1"/>
          <p:nvPr/>
        </p:nvSpPr>
        <p:spPr>
          <a:xfrm>
            <a:off x="4591050" y="28194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SRBSKO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52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+mn-lt"/>
              </a:rPr>
              <a:t>ZÁKLADNÍ ÚDAJE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Hlavní město: Bělehrad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Rozloha: 77 500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endParaRPr lang="cs-CZ" baseline="30000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Počet obyvatel: 9,9 milionu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Úřední jazyk: srbština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Státní zřízení: republika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Měna: srbský dinár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Většina obyvatel vyznává pravoslaví</a:t>
            </a:r>
          </a:p>
        </p:txBody>
      </p:sp>
    </p:spTree>
    <p:extLst>
      <p:ext uri="{BB962C8B-B14F-4D97-AF65-F5344CB8AC3E}">
        <p14:creationId xmlns:p14="http://schemas.microsoft.com/office/powerpoint/2010/main" val="395770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318" cy="68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4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667000"/>
            <a:ext cx="6480048" cy="2301240"/>
          </a:xfrm>
        </p:spPr>
        <p:txBody>
          <a:bodyPr>
            <a:noAutofit/>
          </a:bodyPr>
          <a:lstStyle/>
          <a:p>
            <a:pPr algn="ctr"/>
            <a:r>
              <a:rPr lang="cs-CZ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RUMUNSKO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850" y="1524000"/>
            <a:ext cx="6653550" cy="1884188"/>
          </a:xfrm>
        </p:spPr>
        <p:txBody>
          <a:bodyPr>
            <a:normAutofit/>
          </a:bodyPr>
          <a:lstStyle/>
          <a:p>
            <a:r>
              <a:rPr lang="cs-CZ" sz="400" dirty="0" smtClean="0">
                <a:solidFill>
                  <a:schemeClr val="bg1"/>
                </a:solidFill>
              </a:rPr>
              <a:t>cikáni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smtClean="0"/>
              <a:t>PŘÍRODNÍ</a:t>
            </a:r>
            <a:r>
              <a:rPr lang="cs-CZ" dirty="0" smtClean="0"/>
              <a:t> PODMÍNKY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err="1"/>
              <a:t>N</a:t>
            </a:r>
            <a:r>
              <a:rPr lang="en-US" dirty="0" err="1" smtClean="0"/>
              <a:t>ejvyšší</a:t>
            </a:r>
            <a:r>
              <a:rPr lang="en-US" dirty="0" smtClean="0"/>
              <a:t> bod</a:t>
            </a:r>
            <a:r>
              <a:rPr lang="cs-CZ" dirty="0" smtClean="0"/>
              <a:t>:</a:t>
            </a:r>
            <a:r>
              <a:rPr lang="en-US" dirty="0"/>
              <a:t> </a:t>
            </a:r>
            <a:r>
              <a:rPr lang="en-US" dirty="0" err="1"/>
              <a:t>Daravica</a:t>
            </a:r>
            <a:r>
              <a:rPr lang="en-US" dirty="0"/>
              <a:t> (2 656 </a:t>
            </a:r>
            <a:r>
              <a:rPr lang="en-US" dirty="0" smtClean="0"/>
              <a:t>m</a:t>
            </a:r>
            <a:r>
              <a:rPr lang="cs-CZ" dirty="0" smtClean="0"/>
              <a:t> n. m.</a:t>
            </a:r>
            <a:r>
              <a:rPr lang="en-US" dirty="0" smtClean="0"/>
              <a:t>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/>
              <a:t>P</a:t>
            </a:r>
            <a:r>
              <a:rPr lang="en-US" dirty="0" err="1" smtClean="0"/>
              <a:t>odnebí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mírné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jihu</a:t>
            </a:r>
            <a:r>
              <a:rPr lang="en-US" dirty="0"/>
              <a:t> </a:t>
            </a:r>
            <a:r>
              <a:rPr lang="en-US" dirty="0" err="1" smtClean="0"/>
              <a:t>subtropické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Vnitrozemský stát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9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HOSPODÁŘSTVÍ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/>
              <a:t>S</a:t>
            </a:r>
            <a:r>
              <a:rPr lang="en-US" dirty="0" err="1" smtClean="0"/>
              <a:t>klizeň</a:t>
            </a:r>
            <a:r>
              <a:rPr lang="en-US" dirty="0"/>
              <a:t>: </a:t>
            </a:r>
            <a:r>
              <a:rPr lang="en-US" dirty="0" err="1"/>
              <a:t>pšenice</a:t>
            </a:r>
            <a:r>
              <a:rPr lang="en-US" dirty="0"/>
              <a:t>, </a:t>
            </a:r>
            <a:r>
              <a:rPr lang="en-US" dirty="0" err="1"/>
              <a:t>ječmen</a:t>
            </a:r>
            <a:r>
              <a:rPr lang="en-US" dirty="0"/>
              <a:t>, </a:t>
            </a:r>
            <a:r>
              <a:rPr lang="en-US" dirty="0" err="1"/>
              <a:t>kukuřice</a:t>
            </a:r>
            <a:r>
              <a:rPr lang="en-US" dirty="0"/>
              <a:t>, </a:t>
            </a:r>
            <a:r>
              <a:rPr lang="en-US" dirty="0" err="1"/>
              <a:t>cukrová</a:t>
            </a:r>
            <a:r>
              <a:rPr lang="en-US" dirty="0"/>
              <a:t> </a:t>
            </a:r>
            <a:r>
              <a:rPr lang="en-US" dirty="0" err="1"/>
              <a:t>řepa</a:t>
            </a:r>
            <a:r>
              <a:rPr lang="en-US" dirty="0"/>
              <a:t>, </a:t>
            </a:r>
            <a:r>
              <a:rPr lang="en-US" dirty="0" err="1"/>
              <a:t>sója</a:t>
            </a:r>
            <a:r>
              <a:rPr lang="en-US" dirty="0"/>
              <a:t>, </a:t>
            </a:r>
            <a:r>
              <a:rPr lang="en-US" dirty="0" err="1"/>
              <a:t>zelenina</a:t>
            </a:r>
            <a:r>
              <a:rPr lang="en-US" dirty="0"/>
              <a:t>, </a:t>
            </a:r>
            <a:r>
              <a:rPr lang="en-US" dirty="0" err="1"/>
              <a:t>ovoce</a:t>
            </a:r>
            <a:r>
              <a:rPr lang="en-US" dirty="0"/>
              <a:t>, </a:t>
            </a:r>
            <a:r>
              <a:rPr lang="en-US" dirty="0" err="1" smtClean="0"/>
              <a:t>tabák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/>
              <a:t>C</a:t>
            </a:r>
            <a:r>
              <a:rPr lang="en-US" dirty="0" err="1" smtClean="0"/>
              <a:t>hov</a:t>
            </a:r>
            <a:r>
              <a:rPr lang="en-US" dirty="0" smtClean="0"/>
              <a:t> </a:t>
            </a:r>
            <a:r>
              <a:rPr lang="en-US" dirty="0" err="1"/>
              <a:t>dobytka</a:t>
            </a:r>
            <a:r>
              <a:rPr lang="en-US" dirty="0"/>
              <a:t>: </a:t>
            </a:r>
            <a:r>
              <a:rPr lang="en-US" dirty="0" err="1"/>
              <a:t>skot</a:t>
            </a:r>
            <a:r>
              <a:rPr lang="en-US" dirty="0"/>
              <a:t>, </a:t>
            </a:r>
            <a:r>
              <a:rPr lang="en-US" dirty="0" err="1"/>
              <a:t>ovce</a:t>
            </a:r>
            <a:r>
              <a:rPr lang="en-US" dirty="0"/>
              <a:t>, </a:t>
            </a:r>
            <a:r>
              <a:rPr lang="en-US" dirty="0" err="1"/>
              <a:t>koně</a:t>
            </a:r>
            <a:r>
              <a:rPr lang="en-US" dirty="0"/>
              <a:t>, </a:t>
            </a:r>
            <a:r>
              <a:rPr lang="en-US" dirty="0" err="1"/>
              <a:t>prasata</a:t>
            </a:r>
            <a:r>
              <a:rPr lang="en-US" dirty="0"/>
              <a:t>, </a:t>
            </a:r>
            <a:r>
              <a:rPr lang="en-US" dirty="0" err="1" smtClean="0"/>
              <a:t>drůbež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/>
              <a:t>T</a:t>
            </a:r>
            <a:r>
              <a:rPr lang="en-US" dirty="0" err="1" smtClean="0"/>
              <a:t>ěžba</a:t>
            </a:r>
            <a:r>
              <a:rPr lang="en-US" dirty="0"/>
              <a:t>: </a:t>
            </a:r>
            <a:r>
              <a:rPr lang="en-US" dirty="0" err="1"/>
              <a:t>hnědé</a:t>
            </a:r>
            <a:r>
              <a:rPr lang="en-US" dirty="0"/>
              <a:t> </a:t>
            </a:r>
            <a:r>
              <a:rPr lang="en-US" dirty="0" err="1"/>
              <a:t>uhlí</a:t>
            </a:r>
            <a:r>
              <a:rPr lang="en-US" dirty="0"/>
              <a:t>, </a:t>
            </a:r>
            <a:r>
              <a:rPr lang="en-US" dirty="0" err="1"/>
              <a:t>černé</a:t>
            </a:r>
            <a:r>
              <a:rPr lang="en-US" dirty="0"/>
              <a:t> </a:t>
            </a:r>
            <a:r>
              <a:rPr lang="en-US" dirty="0" err="1"/>
              <a:t>uhlí</a:t>
            </a:r>
            <a:r>
              <a:rPr lang="en-US" dirty="0"/>
              <a:t>, </a:t>
            </a:r>
            <a:r>
              <a:rPr lang="en-US" dirty="0" err="1"/>
              <a:t>ropa</a:t>
            </a:r>
            <a:r>
              <a:rPr lang="en-US" dirty="0"/>
              <a:t>, </a:t>
            </a:r>
            <a:r>
              <a:rPr lang="en-US" dirty="0" err="1"/>
              <a:t>zemní</a:t>
            </a:r>
            <a:r>
              <a:rPr lang="en-US" dirty="0"/>
              <a:t> </a:t>
            </a:r>
            <a:r>
              <a:rPr lang="en-US" dirty="0" err="1"/>
              <a:t>plyn</a:t>
            </a:r>
            <a:r>
              <a:rPr lang="en-US" dirty="0"/>
              <a:t>, </a:t>
            </a:r>
            <a:r>
              <a:rPr lang="en-US" dirty="0" err="1"/>
              <a:t>železná</a:t>
            </a:r>
            <a:r>
              <a:rPr lang="en-US" dirty="0"/>
              <a:t> </a:t>
            </a:r>
            <a:r>
              <a:rPr lang="en-US" dirty="0" err="1"/>
              <a:t>ruda</a:t>
            </a:r>
            <a:r>
              <a:rPr lang="en-US" dirty="0"/>
              <a:t>, </a:t>
            </a:r>
            <a:r>
              <a:rPr lang="en-US" dirty="0" err="1"/>
              <a:t>bauxit</a:t>
            </a:r>
            <a:r>
              <a:rPr lang="en-US" dirty="0"/>
              <a:t>, </a:t>
            </a:r>
            <a:r>
              <a:rPr lang="en-US" dirty="0" err="1"/>
              <a:t>olovo</a:t>
            </a:r>
            <a:r>
              <a:rPr lang="en-US" dirty="0"/>
              <a:t>, </a:t>
            </a:r>
            <a:r>
              <a:rPr lang="en-US" dirty="0" err="1"/>
              <a:t>chróm</a:t>
            </a:r>
            <a:r>
              <a:rPr lang="en-US" dirty="0"/>
              <a:t>, </a:t>
            </a:r>
            <a:r>
              <a:rPr lang="en-US" dirty="0" err="1"/>
              <a:t>baryl</a:t>
            </a:r>
            <a:r>
              <a:rPr lang="en-US" dirty="0"/>
              <a:t>, </a:t>
            </a:r>
            <a:r>
              <a:rPr lang="en-US" dirty="0" err="1"/>
              <a:t>antimon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7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19050"/>
            <a:ext cx="10064869" cy="683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6234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MAKEDONIE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245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ZÁKLADNÍ ÚDAJE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Hlavní město: Skopje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Rozloha: 25 700 </a:t>
            </a:r>
            <a:r>
              <a:rPr lang="en-US" dirty="0" smtClean="0"/>
              <a:t>km²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Počet obyvatel: 2 miliony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Úřední jazyk: makedonština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Státní zřízení: republika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Měna: makedonský denár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33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400"/>
            <a:ext cx="9410700" cy="9403467"/>
          </a:xfrm>
        </p:spPr>
      </p:pic>
    </p:spTree>
    <p:extLst>
      <p:ext uri="{BB962C8B-B14F-4D97-AF65-F5344CB8AC3E}">
        <p14:creationId xmlns:p14="http://schemas.microsoft.com/office/powerpoint/2010/main" val="94852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smtClean="0"/>
              <a:t>PŘÍRODNÍ</a:t>
            </a:r>
            <a:r>
              <a:rPr lang="cs-CZ" dirty="0" smtClean="0"/>
              <a:t> PODMÍNKY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Makedonie</a:t>
            </a:r>
            <a:r>
              <a:rPr lang="en-US" dirty="0"/>
              <a:t> </a:t>
            </a:r>
            <a:r>
              <a:rPr lang="en-US" dirty="0" err="1"/>
              <a:t>disponuje</a:t>
            </a:r>
            <a:r>
              <a:rPr lang="en-US" dirty="0"/>
              <a:t> </a:t>
            </a:r>
            <a:r>
              <a:rPr lang="en-US" dirty="0" err="1"/>
              <a:t>převážně</a:t>
            </a:r>
            <a:r>
              <a:rPr lang="en-US" dirty="0"/>
              <a:t> </a:t>
            </a:r>
            <a:r>
              <a:rPr lang="en-US" dirty="0" err="1"/>
              <a:t>hornatým</a:t>
            </a:r>
            <a:r>
              <a:rPr lang="en-US" dirty="0"/>
              <a:t> </a:t>
            </a:r>
            <a:r>
              <a:rPr lang="en-US" dirty="0" err="1" smtClean="0"/>
              <a:t>povrchem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Nejvyšší</a:t>
            </a:r>
            <a:r>
              <a:rPr lang="en-US" dirty="0"/>
              <a:t> </a:t>
            </a:r>
            <a:r>
              <a:rPr lang="en-US" dirty="0" err="1"/>
              <a:t>hory</a:t>
            </a:r>
            <a:r>
              <a:rPr lang="en-US" dirty="0"/>
              <a:t> se </a:t>
            </a:r>
            <a:r>
              <a:rPr lang="en-US" dirty="0" err="1"/>
              <a:t>jmenují</a:t>
            </a:r>
            <a:r>
              <a:rPr lang="en-US" dirty="0"/>
              <a:t> </a:t>
            </a:r>
            <a:r>
              <a:rPr lang="en-US" dirty="0" err="1"/>
              <a:t>Šar</a:t>
            </a:r>
            <a:r>
              <a:rPr lang="en-US" dirty="0"/>
              <a:t> </a:t>
            </a:r>
            <a:r>
              <a:rPr lang="en-US" dirty="0" err="1"/>
              <a:t>planina</a:t>
            </a:r>
            <a:r>
              <a:rPr lang="en-US" dirty="0"/>
              <a:t> </a:t>
            </a:r>
            <a:endParaRPr lang="cs-CZ" dirty="0" smtClean="0"/>
          </a:p>
          <a:p>
            <a:pPr marL="36576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(</a:t>
            </a:r>
            <a:r>
              <a:rPr lang="en-US" dirty="0"/>
              <a:t>2 760 m n. m</a:t>
            </a:r>
            <a:r>
              <a:rPr lang="en-US" dirty="0" smtClean="0"/>
              <a:t>.).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Nejznámější jezero: Ohridské </a:t>
            </a:r>
            <a:r>
              <a:rPr lang="pl-PL" dirty="0"/>
              <a:t>jezero (350 km</a:t>
            </a:r>
            <a:r>
              <a:rPr lang="pl-PL" baseline="30000" dirty="0"/>
              <a:t>2</a:t>
            </a:r>
            <a:r>
              <a:rPr lang="pl-PL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Největší</a:t>
            </a:r>
            <a:r>
              <a:rPr lang="en-US" dirty="0" smtClean="0"/>
              <a:t> </a:t>
            </a:r>
            <a:r>
              <a:rPr lang="en-US" dirty="0" err="1" smtClean="0"/>
              <a:t>řeka</a:t>
            </a:r>
            <a:r>
              <a:rPr lang="cs-CZ" dirty="0" smtClean="0"/>
              <a:t>:</a:t>
            </a:r>
            <a:r>
              <a:rPr lang="en-US" dirty="0" smtClean="0"/>
              <a:t> Vardar</a:t>
            </a:r>
            <a:r>
              <a:rPr lang="cs-CZ" dirty="0" smtClean="0"/>
              <a:t> (</a:t>
            </a:r>
            <a:r>
              <a:rPr lang="en-US" dirty="0"/>
              <a:t>388 km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5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HOSPODÁŘSTVÍ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err="1"/>
              <a:t>S</a:t>
            </a:r>
            <a:r>
              <a:rPr lang="en-US" dirty="0" err="1" smtClean="0"/>
              <a:t>klizeň</a:t>
            </a:r>
            <a:r>
              <a:rPr lang="en-US" dirty="0"/>
              <a:t>: </a:t>
            </a:r>
            <a:r>
              <a:rPr lang="en-US" dirty="0" err="1"/>
              <a:t>pšenice</a:t>
            </a:r>
            <a:r>
              <a:rPr lang="en-US" dirty="0"/>
              <a:t>, </a:t>
            </a:r>
            <a:r>
              <a:rPr lang="en-US" dirty="0" err="1"/>
              <a:t>ječmen</a:t>
            </a:r>
            <a:r>
              <a:rPr lang="en-US" dirty="0"/>
              <a:t>, </a:t>
            </a:r>
            <a:r>
              <a:rPr lang="en-US" dirty="0" err="1"/>
              <a:t>brambory</a:t>
            </a:r>
            <a:r>
              <a:rPr lang="en-US" dirty="0"/>
              <a:t>, </a:t>
            </a:r>
            <a:r>
              <a:rPr lang="en-US" dirty="0" err="1"/>
              <a:t>slunečnice</a:t>
            </a:r>
            <a:r>
              <a:rPr lang="en-US" dirty="0"/>
              <a:t>, </a:t>
            </a:r>
            <a:r>
              <a:rPr lang="en-US" dirty="0" err="1"/>
              <a:t>vinná</a:t>
            </a:r>
            <a:r>
              <a:rPr lang="en-US" dirty="0"/>
              <a:t> </a:t>
            </a:r>
            <a:r>
              <a:rPr lang="en-US" dirty="0" err="1"/>
              <a:t>réva</a:t>
            </a:r>
            <a:r>
              <a:rPr lang="en-US" dirty="0"/>
              <a:t>, </a:t>
            </a:r>
            <a:r>
              <a:rPr lang="en-US" dirty="0" err="1"/>
              <a:t>ovoce</a:t>
            </a:r>
            <a:r>
              <a:rPr lang="en-US" dirty="0"/>
              <a:t>, </a:t>
            </a:r>
            <a:r>
              <a:rPr lang="en-US" dirty="0" err="1"/>
              <a:t>tabák</a:t>
            </a:r>
            <a:r>
              <a:rPr lang="en-US" dirty="0"/>
              <a:t>, </a:t>
            </a:r>
            <a:r>
              <a:rPr lang="en-US" dirty="0" err="1" smtClean="0"/>
              <a:t>bavlna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pl-PL" dirty="0"/>
              <a:t>chov dobytka: skot, ovce, </a:t>
            </a:r>
            <a:r>
              <a:rPr lang="pl-PL" dirty="0" smtClean="0"/>
              <a:t>prasata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těžba</a:t>
            </a:r>
            <a:r>
              <a:rPr lang="en-US" dirty="0"/>
              <a:t>: </a:t>
            </a:r>
            <a:r>
              <a:rPr lang="en-US" dirty="0" err="1"/>
              <a:t>železná</a:t>
            </a:r>
            <a:r>
              <a:rPr lang="en-US" dirty="0"/>
              <a:t> </a:t>
            </a:r>
            <a:r>
              <a:rPr lang="en-US" dirty="0" err="1"/>
              <a:t>ruda</a:t>
            </a:r>
            <a:r>
              <a:rPr lang="en-US" dirty="0"/>
              <a:t>, </a:t>
            </a:r>
            <a:r>
              <a:rPr lang="en-US" dirty="0" err="1" smtClean="0"/>
              <a:t>lignit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Vývoz</a:t>
            </a:r>
            <a:r>
              <a:rPr lang="en-US" dirty="0"/>
              <a:t>: </a:t>
            </a:r>
            <a:r>
              <a:rPr lang="en-US" dirty="0" err="1"/>
              <a:t>potraviny</a:t>
            </a:r>
            <a:r>
              <a:rPr lang="en-US" dirty="0"/>
              <a:t>, </a:t>
            </a:r>
            <a:r>
              <a:rPr lang="en-US" dirty="0" err="1"/>
              <a:t>tabák</a:t>
            </a:r>
            <a:r>
              <a:rPr lang="en-US" dirty="0"/>
              <a:t>, </a:t>
            </a:r>
            <a:r>
              <a:rPr lang="en-US" dirty="0" err="1"/>
              <a:t>železo</a:t>
            </a:r>
            <a:r>
              <a:rPr lang="en-US" dirty="0"/>
              <a:t> a </a:t>
            </a:r>
            <a:r>
              <a:rPr lang="en-US" dirty="0" err="1"/>
              <a:t>ocel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4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40080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ÚDAJE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Patřilo k východnímu bloku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Rozkládá se na Balkánském poloostrově a jihovýchodě Evropy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Rozloha: </a:t>
            </a:r>
            <a:r>
              <a:rPr lang="en-US" sz="3200" dirty="0"/>
              <a:t>238 </a:t>
            </a:r>
            <a:r>
              <a:rPr lang="cs-CZ" sz="3200" dirty="0" smtClean="0"/>
              <a:t>400</a:t>
            </a:r>
            <a:r>
              <a:rPr lang="en-US" sz="3200" dirty="0"/>
              <a:t> </a:t>
            </a:r>
            <a:r>
              <a:rPr lang="en-US" sz="3200" dirty="0" smtClean="0"/>
              <a:t>km²</a:t>
            </a:r>
            <a:r>
              <a:rPr lang="cs-CZ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Je </a:t>
            </a:r>
            <a:r>
              <a:rPr lang="cs-CZ" sz="3200" dirty="0"/>
              <a:t>největší zemí v jihovýchodní Evropě, 3× větší než Česká republika a zabírá 5,4 % rozlohy Evropské unie. </a:t>
            </a:r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Počet obyvatel: 20 milionů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Hlavní město: Bukurešť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Úřední jazyk: rumunština, maďarština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Státní zřízení: parlamentní republika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Měna: rumunský </a:t>
            </a:r>
            <a:r>
              <a:rPr lang="cs-CZ" sz="3200" dirty="0" err="1" smtClean="0"/>
              <a:t>leu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4158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18" cy="6858000"/>
          </a:xfrm>
        </p:spPr>
      </p:pic>
    </p:spTree>
    <p:extLst>
      <p:ext uri="{BB962C8B-B14F-4D97-AF65-F5344CB8AC3E}">
        <p14:creationId xmlns:p14="http://schemas.microsoft.com/office/powerpoint/2010/main" val="872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ŘÍRODNÍ PODMÍNKY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Převážně hornatá země s nížinami na krajích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Nejvyšší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– </a:t>
            </a:r>
            <a:r>
              <a:rPr lang="en-US" dirty="0" err="1" smtClean="0"/>
              <a:t>Moldoveanu</a:t>
            </a:r>
            <a:r>
              <a:rPr lang="en-US" dirty="0" smtClean="0"/>
              <a:t> </a:t>
            </a:r>
            <a:r>
              <a:rPr lang="cs-CZ" dirty="0" smtClean="0"/>
              <a:t>(2544 m n. m.)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Pohraniční</a:t>
            </a:r>
            <a:r>
              <a:rPr lang="en-US" dirty="0" smtClean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tvořeny</a:t>
            </a:r>
            <a:r>
              <a:rPr lang="en-US" dirty="0"/>
              <a:t> </a:t>
            </a:r>
            <a:r>
              <a:rPr lang="en-US" dirty="0" err="1" smtClean="0"/>
              <a:t>nížinami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 smtClean="0"/>
              <a:t>Rumuns</a:t>
            </a:r>
            <a:r>
              <a:rPr lang="cs-CZ" dirty="0"/>
              <a:t>k</a:t>
            </a:r>
            <a:r>
              <a:rPr lang="en-US" dirty="0" smtClean="0"/>
              <a:t>o </a:t>
            </a:r>
            <a:r>
              <a:rPr lang="en-US" dirty="0" err="1"/>
              <a:t>leží</a:t>
            </a:r>
            <a:r>
              <a:rPr lang="en-US" dirty="0"/>
              <a:t> v </a:t>
            </a:r>
            <a:r>
              <a:rPr lang="en-US" dirty="0" err="1"/>
              <a:t>povodí</a:t>
            </a:r>
            <a:r>
              <a:rPr lang="en-US" dirty="0"/>
              <a:t> </a:t>
            </a:r>
            <a:r>
              <a:rPr lang="en-US" dirty="0" err="1" smtClean="0"/>
              <a:t>Dunaje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cs-CZ" sz="6600" b="1" dirty="0" smtClean="0"/>
              <a:t>HODSPODÁŘSTVÍ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64812"/>
            <a:ext cx="5029200" cy="50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ZEMĚDĚLSTVÍ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Rumunsko</a:t>
            </a:r>
            <a:r>
              <a:rPr lang="cs-CZ" dirty="0" smtClean="0"/>
              <a:t> je</a:t>
            </a:r>
            <a:r>
              <a:rPr lang="en-US" dirty="0" smtClean="0"/>
              <a:t> </a:t>
            </a:r>
            <a:r>
              <a:rPr lang="en-US" dirty="0" err="1"/>
              <a:t>poměrně</a:t>
            </a:r>
            <a:r>
              <a:rPr lang="en-US" dirty="0"/>
              <a:t> </a:t>
            </a:r>
            <a:r>
              <a:rPr lang="en-US" dirty="0" err="1"/>
              <a:t>vhodné</a:t>
            </a:r>
            <a:r>
              <a:rPr lang="en-US" dirty="0"/>
              <a:t> pro </a:t>
            </a:r>
            <a:r>
              <a:rPr lang="en-US" dirty="0" err="1" smtClean="0"/>
              <a:t>zemědělství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S</a:t>
            </a:r>
            <a:r>
              <a:rPr lang="en-US" dirty="0" err="1" smtClean="0"/>
              <a:t>klizeň</a:t>
            </a:r>
            <a:r>
              <a:rPr lang="en-US" dirty="0"/>
              <a:t>: </a:t>
            </a:r>
            <a:r>
              <a:rPr lang="en-US" dirty="0" err="1"/>
              <a:t>pšenice</a:t>
            </a:r>
            <a:r>
              <a:rPr lang="en-US" dirty="0"/>
              <a:t>, </a:t>
            </a:r>
            <a:r>
              <a:rPr lang="en-US" dirty="0" err="1"/>
              <a:t>oves</a:t>
            </a:r>
            <a:r>
              <a:rPr lang="en-US" dirty="0"/>
              <a:t>, </a:t>
            </a:r>
            <a:r>
              <a:rPr lang="en-US" dirty="0" err="1"/>
              <a:t>ječmen</a:t>
            </a:r>
            <a:r>
              <a:rPr lang="en-US" dirty="0"/>
              <a:t>, </a:t>
            </a:r>
            <a:r>
              <a:rPr lang="en-US" dirty="0" err="1"/>
              <a:t>kukuřice</a:t>
            </a:r>
            <a:r>
              <a:rPr lang="en-US" dirty="0"/>
              <a:t>, </a:t>
            </a:r>
            <a:r>
              <a:rPr lang="en-US" dirty="0" err="1"/>
              <a:t>rýže</a:t>
            </a:r>
            <a:r>
              <a:rPr lang="en-US" dirty="0"/>
              <a:t>, </a:t>
            </a:r>
            <a:r>
              <a:rPr lang="en-US" dirty="0" err="1"/>
              <a:t>brambory</a:t>
            </a:r>
            <a:r>
              <a:rPr lang="en-US" dirty="0"/>
              <a:t>, </a:t>
            </a:r>
            <a:r>
              <a:rPr lang="en-US" dirty="0" err="1"/>
              <a:t>cukrová</a:t>
            </a:r>
            <a:r>
              <a:rPr lang="en-US" dirty="0"/>
              <a:t> </a:t>
            </a:r>
            <a:r>
              <a:rPr lang="en-US" dirty="0" err="1"/>
              <a:t>řepa</a:t>
            </a:r>
            <a:r>
              <a:rPr lang="en-US" dirty="0"/>
              <a:t>, </a:t>
            </a:r>
            <a:r>
              <a:rPr lang="en-US" dirty="0" err="1"/>
              <a:t>sója</a:t>
            </a:r>
            <a:r>
              <a:rPr lang="en-US" dirty="0"/>
              <a:t>, </a:t>
            </a:r>
            <a:r>
              <a:rPr lang="en-US" dirty="0" err="1"/>
              <a:t>slunečnice</a:t>
            </a:r>
            <a:r>
              <a:rPr lang="en-US" dirty="0"/>
              <a:t>, </a:t>
            </a:r>
            <a:r>
              <a:rPr lang="en-US" dirty="0" err="1"/>
              <a:t>vinná</a:t>
            </a:r>
            <a:r>
              <a:rPr lang="en-US" dirty="0"/>
              <a:t> </a:t>
            </a:r>
            <a:r>
              <a:rPr lang="en-US" dirty="0" err="1"/>
              <a:t>réva</a:t>
            </a:r>
            <a:r>
              <a:rPr lang="en-US" dirty="0"/>
              <a:t>, </a:t>
            </a:r>
            <a:r>
              <a:rPr lang="en-US" dirty="0" err="1"/>
              <a:t>káva</a:t>
            </a:r>
            <a:r>
              <a:rPr lang="en-US" dirty="0"/>
              <a:t>, </a:t>
            </a:r>
            <a:r>
              <a:rPr lang="en-US" dirty="0" err="1"/>
              <a:t>zelenina</a:t>
            </a:r>
            <a:r>
              <a:rPr lang="en-US" dirty="0"/>
              <a:t>, </a:t>
            </a:r>
            <a:r>
              <a:rPr lang="en-US" dirty="0" err="1"/>
              <a:t>ovoce</a:t>
            </a:r>
            <a:r>
              <a:rPr lang="en-US" dirty="0"/>
              <a:t>, </a:t>
            </a:r>
            <a:r>
              <a:rPr lang="en-US" dirty="0" err="1"/>
              <a:t>tabák</a:t>
            </a:r>
            <a:r>
              <a:rPr lang="en-US" dirty="0"/>
              <a:t>, </a:t>
            </a:r>
            <a:r>
              <a:rPr lang="en-US" dirty="0" err="1" smtClean="0"/>
              <a:t>len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/>
              <a:t>C</a:t>
            </a:r>
            <a:r>
              <a:rPr lang="en-US" dirty="0" err="1" smtClean="0"/>
              <a:t>hov</a:t>
            </a:r>
            <a:r>
              <a:rPr lang="en-US" dirty="0" smtClean="0"/>
              <a:t> </a:t>
            </a:r>
            <a:r>
              <a:rPr lang="en-US" dirty="0" err="1"/>
              <a:t>dobytka</a:t>
            </a:r>
            <a:r>
              <a:rPr lang="en-US" dirty="0"/>
              <a:t>: </a:t>
            </a:r>
            <a:r>
              <a:rPr lang="en-US" dirty="0" err="1"/>
              <a:t>skot</a:t>
            </a:r>
            <a:r>
              <a:rPr lang="en-US" dirty="0"/>
              <a:t>, </a:t>
            </a:r>
            <a:r>
              <a:rPr lang="en-US" dirty="0" err="1"/>
              <a:t>ovce</a:t>
            </a:r>
            <a:r>
              <a:rPr lang="en-US" dirty="0"/>
              <a:t>, </a:t>
            </a:r>
            <a:r>
              <a:rPr lang="en-US" dirty="0" err="1"/>
              <a:t>kozy</a:t>
            </a:r>
            <a:r>
              <a:rPr lang="en-US" dirty="0"/>
              <a:t>, </a:t>
            </a:r>
            <a:r>
              <a:rPr lang="en-US" dirty="0" err="1"/>
              <a:t>prasata</a:t>
            </a:r>
            <a:r>
              <a:rPr lang="en-US" dirty="0"/>
              <a:t>, </a:t>
            </a:r>
            <a:r>
              <a:rPr lang="en-US" dirty="0" err="1"/>
              <a:t>drůbež</a:t>
            </a:r>
            <a:r>
              <a:rPr lang="en-US" dirty="0"/>
              <a:t>, </a:t>
            </a:r>
            <a:r>
              <a:rPr lang="en-US" dirty="0" err="1"/>
              <a:t>koně</a:t>
            </a:r>
            <a:r>
              <a:rPr lang="en-US" dirty="0"/>
              <a:t>, </a:t>
            </a:r>
            <a:r>
              <a:rPr lang="en-US" dirty="0" err="1"/>
              <a:t>buvoli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cs-CZ" sz="4800" dirty="0" smtClean="0"/>
              <a:t>PRŮMYSL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Rumunsko</a:t>
            </a:r>
            <a:r>
              <a:rPr lang="en-US" dirty="0" smtClean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jednou</a:t>
            </a:r>
            <a:r>
              <a:rPr lang="en-US" dirty="0"/>
              <a:t> z </a:t>
            </a:r>
            <a:r>
              <a:rPr lang="en-US" dirty="0" err="1"/>
              <a:t>chudších</a:t>
            </a:r>
            <a:r>
              <a:rPr lang="en-US" dirty="0"/>
              <a:t> </a:t>
            </a:r>
            <a:r>
              <a:rPr lang="en-US" dirty="0" err="1"/>
              <a:t>zemí</a:t>
            </a:r>
            <a:r>
              <a:rPr lang="en-US" dirty="0"/>
              <a:t> </a:t>
            </a:r>
            <a:r>
              <a:rPr lang="en-US" dirty="0" smtClean="0"/>
              <a:t>RVHP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D</a:t>
            </a:r>
            <a:r>
              <a:rPr lang="en-US" dirty="0" err="1" smtClean="0"/>
              <a:t>odnes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řadí</a:t>
            </a:r>
            <a:r>
              <a:rPr lang="en-US" dirty="0"/>
              <a:t> k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rozvinutým</a:t>
            </a:r>
            <a:r>
              <a:rPr lang="en-US" dirty="0"/>
              <a:t> </a:t>
            </a:r>
            <a:r>
              <a:rPr lang="en-US" dirty="0" err="1"/>
              <a:t>zemím</a:t>
            </a:r>
            <a:r>
              <a:rPr lang="en-US" dirty="0"/>
              <a:t> </a:t>
            </a:r>
            <a:r>
              <a:rPr lang="en-US" dirty="0" err="1" smtClean="0"/>
              <a:t>Evropy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</a:t>
            </a:r>
            <a:r>
              <a:rPr lang="en-US" dirty="0" err="1" smtClean="0"/>
              <a:t>ýznamná</a:t>
            </a:r>
            <a:r>
              <a:rPr lang="en-US" dirty="0" smtClean="0"/>
              <a:t> </a:t>
            </a:r>
            <a:r>
              <a:rPr lang="en-US" dirty="0"/>
              <a:t>je pro </a:t>
            </a:r>
            <a:r>
              <a:rPr lang="en-US" dirty="0" err="1"/>
              <a:t>rumunskou</a:t>
            </a:r>
            <a:r>
              <a:rPr lang="en-US" dirty="0"/>
              <a:t> </a:t>
            </a:r>
            <a:r>
              <a:rPr lang="en-US" dirty="0" err="1"/>
              <a:t>ekonomiku</a:t>
            </a:r>
            <a:r>
              <a:rPr lang="en-US" dirty="0"/>
              <a:t> </a:t>
            </a:r>
            <a:r>
              <a:rPr lang="en-US" dirty="0" err="1"/>
              <a:t>výroba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Dacia, </a:t>
            </a:r>
            <a:r>
              <a:rPr lang="en-US" dirty="0" err="1"/>
              <a:t>která</a:t>
            </a:r>
            <a:r>
              <a:rPr lang="en-US" dirty="0"/>
              <a:t> je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francouzského</a:t>
            </a:r>
            <a:r>
              <a:rPr lang="en-US" dirty="0"/>
              <a:t> </a:t>
            </a:r>
            <a:r>
              <a:rPr lang="en-US" dirty="0" err="1"/>
              <a:t>koncernu</a:t>
            </a:r>
            <a:r>
              <a:rPr lang="en-US" dirty="0"/>
              <a:t> Renault.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/>
              <a:t>T</a:t>
            </a:r>
            <a:r>
              <a:rPr lang="en-US" dirty="0" err="1" smtClean="0"/>
              <a:t>ěžba</a:t>
            </a:r>
            <a:r>
              <a:rPr lang="en-US" dirty="0"/>
              <a:t>: </a:t>
            </a:r>
            <a:r>
              <a:rPr lang="en-US" dirty="0" err="1"/>
              <a:t>hnědé</a:t>
            </a:r>
            <a:r>
              <a:rPr lang="en-US" dirty="0"/>
              <a:t> </a:t>
            </a:r>
            <a:r>
              <a:rPr lang="en-US" dirty="0" err="1"/>
              <a:t>uhlí</a:t>
            </a:r>
            <a:r>
              <a:rPr lang="en-US" dirty="0"/>
              <a:t>, </a:t>
            </a:r>
            <a:r>
              <a:rPr lang="en-US" dirty="0" err="1"/>
              <a:t>černé</a:t>
            </a:r>
            <a:r>
              <a:rPr lang="en-US" dirty="0"/>
              <a:t> </a:t>
            </a:r>
            <a:r>
              <a:rPr lang="en-US" dirty="0" err="1"/>
              <a:t>uhlí</a:t>
            </a:r>
            <a:r>
              <a:rPr lang="en-US" dirty="0"/>
              <a:t>, </a:t>
            </a:r>
            <a:r>
              <a:rPr lang="en-US" dirty="0" err="1"/>
              <a:t>ropa</a:t>
            </a:r>
            <a:r>
              <a:rPr lang="en-US" dirty="0"/>
              <a:t>, </a:t>
            </a:r>
            <a:r>
              <a:rPr lang="en-US" dirty="0" err="1"/>
              <a:t>zemní</a:t>
            </a:r>
            <a:r>
              <a:rPr lang="en-US" dirty="0"/>
              <a:t> </a:t>
            </a:r>
            <a:r>
              <a:rPr lang="en-US" dirty="0" err="1"/>
              <a:t>plyn</a:t>
            </a:r>
            <a:r>
              <a:rPr lang="en-US" dirty="0"/>
              <a:t>, </a:t>
            </a:r>
            <a:r>
              <a:rPr lang="en-US" dirty="0" err="1"/>
              <a:t>zlato</a:t>
            </a:r>
            <a:r>
              <a:rPr lang="en-US" dirty="0"/>
              <a:t>, </a:t>
            </a:r>
            <a:r>
              <a:rPr lang="en-US" dirty="0" err="1"/>
              <a:t>železná</a:t>
            </a:r>
            <a:r>
              <a:rPr lang="en-US" dirty="0"/>
              <a:t> </a:t>
            </a:r>
            <a:r>
              <a:rPr lang="en-US" dirty="0" err="1"/>
              <a:t>ruda</a:t>
            </a:r>
            <a:r>
              <a:rPr lang="en-US" dirty="0"/>
              <a:t>, </a:t>
            </a:r>
            <a:r>
              <a:rPr lang="en-US" dirty="0" err="1"/>
              <a:t>mangan</a:t>
            </a:r>
            <a:r>
              <a:rPr lang="en-US" dirty="0"/>
              <a:t>, </a:t>
            </a:r>
            <a:r>
              <a:rPr lang="en-US" dirty="0" err="1"/>
              <a:t>olovo</a:t>
            </a:r>
            <a:r>
              <a:rPr lang="en-US" dirty="0"/>
              <a:t>, </a:t>
            </a:r>
            <a:r>
              <a:rPr lang="en-US" dirty="0" err="1"/>
              <a:t>bauxit</a:t>
            </a:r>
            <a:r>
              <a:rPr lang="en-US" dirty="0"/>
              <a:t>, </a:t>
            </a:r>
            <a:r>
              <a:rPr lang="en-US" dirty="0" err="1"/>
              <a:t>stříbro</a:t>
            </a:r>
            <a:r>
              <a:rPr lang="en-US" dirty="0"/>
              <a:t>, </a:t>
            </a:r>
            <a:r>
              <a:rPr lang="en-US" dirty="0" err="1"/>
              <a:t>kaolín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631"/>
            <a:ext cx="9144000" cy="5064369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cs-CZ" sz="3000" dirty="0" smtClean="0"/>
              <a:t>Vytrvalé auto za málo peněz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0790563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227</TotalTime>
  <Words>539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PowerPoint Presentation</vt:lpstr>
      <vt:lpstr>RUMUNSKO</vt:lpstr>
      <vt:lpstr>PowerPoint Presentation</vt:lpstr>
      <vt:lpstr>PowerPoint Presentation</vt:lpstr>
      <vt:lpstr>PowerPoint Presentation</vt:lpstr>
      <vt:lpstr>PowerPoint Presentation</vt:lpstr>
      <vt:lpstr>ZEMĚDĚLSTVÍ</vt:lpstr>
      <vt:lpstr>PowerPoint Presentation</vt:lpstr>
      <vt:lpstr>Vytrvalé auto za málo peněz</vt:lpstr>
      <vt:lpstr>PowerPoint Presentation</vt:lpstr>
      <vt:lpstr>PowerPoint Presentation</vt:lpstr>
      <vt:lpstr>BULHARSKO</vt:lpstr>
      <vt:lpstr>ZÁKLADNÍ ÚDAJE</vt:lpstr>
      <vt:lpstr>PowerPoint Presentation</vt:lpstr>
      <vt:lpstr>PŘÍRODNÍ PODMÍNKY</vt:lpstr>
      <vt:lpstr>PowerPoint Presentation</vt:lpstr>
      <vt:lpstr>PowerPoint Presentation</vt:lpstr>
      <vt:lpstr>ZÁKLADNÍ ÚDAJE</vt:lpstr>
      <vt:lpstr>PowerPoint Presentation</vt:lpstr>
      <vt:lpstr>PŘÍRODNÍ PODMÍNKY</vt:lpstr>
      <vt:lpstr>HOSPODÁŘSTVÍ</vt:lpstr>
      <vt:lpstr>PowerPoint Presentation</vt:lpstr>
      <vt:lpstr>ZÁKLADNÍ ÚDAJE</vt:lpstr>
      <vt:lpstr>PowerPoint Presentation</vt:lpstr>
      <vt:lpstr>PŘÍRODNÍ PODMÍNKY</vt:lpstr>
      <vt:lpstr>HOSPODÁŘSTVÍ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ThatLoser666</dc:creator>
  <cp:lastModifiedBy>ThatLoser666</cp:lastModifiedBy>
  <cp:revision>27</cp:revision>
  <dcterms:created xsi:type="dcterms:W3CDTF">2016-11-15T13:56:16Z</dcterms:created>
  <dcterms:modified xsi:type="dcterms:W3CDTF">2016-11-27T12:38:46Z</dcterms:modified>
</cp:coreProperties>
</file>